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35" r:id="rId3"/>
    <p:sldId id="377" r:id="rId4"/>
    <p:sldId id="394" r:id="rId5"/>
    <p:sldId id="406" r:id="rId6"/>
    <p:sldId id="405" r:id="rId7"/>
    <p:sldId id="401" r:id="rId8"/>
    <p:sldId id="481" r:id="rId9"/>
    <p:sldId id="482" r:id="rId10"/>
    <p:sldId id="418" r:id="rId11"/>
    <p:sldId id="419" r:id="rId12"/>
    <p:sldId id="483" r:id="rId13"/>
    <p:sldId id="477" r:id="rId14"/>
    <p:sldId id="403" r:id="rId15"/>
    <p:sldId id="485" r:id="rId16"/>
    <p:sldId id="486" r:id="rId17"/>
    <p:sldId id="487" r:id="rId18"/>
    <p:sldId id="476" r:id="rId19"/>
    <p:sldId id="395" r:id="rId20"/>
    <p:sldId id="479" r:id="rId21"/>
    <p:sldId id="480" r:id="rId22"/>
    <p:sldId id="478" r:id="rId23"/>
    <p:sldId id="484" r:id="rId24"/>
    <p:sldId id="396" r:id="rId25"/>
    <p:sldId id="398" r:id="rId26"/>
    <p:sldId id="397" r:id="rId27"/>
    <p:sldId id="404" r:id="rId28"/>
    <p:sldId id="407" r:id="rId29"/>
    <p:sldId id="408" r:id="rId30"/>
    <p:sldId id="409" r:id="rId31"/>
    <p:sldId id="443" r:id="rId32"/>
    <p:sldId id="450" r:id="rId33"/>
    <p:sldId id="451" r:id="rId34"/>
    <p:sldId id="452" r:id="rId35"/>
    <p:sldId id="453" r:id="rId36"/>
    <p:sldId id="455" r:id="rId37"/>
    <p:sldId id="461" r:id="rId38"/>
    <p:sldId id="459" r:id="rId39"/>
    <p:sldId id="457" r:id="rId40"/>
    <p:sldId id="446" r:id="rId41"/>
    <p:sldId id="447" r:id="rId42"/>
    <p:sldId id="414" r:id="rId43"/>
    <p:sldId id="410" r:id="rId44"/>
    <p:sldId id="411" r:id="rId45"/>
    <p:sldId id="412" r:id="rId46"/>
    <p:sldId id="421" r:id="rId47"/>
    <p:sldId id="426" r:id="rId48"/>
    <p:sldId id="422" r:id="rId49"/>
    <p:sldId id="489" r:id="rId50"/>
    <p:sldId id="490" r:id="rId51"/>
    <p:sldId id="491" r:id="rId52"/>
    <p:sldId id="493" r:id="rId53"/>
    <p:sldId id="492" r:id="rId54"/>
    <p:sldId id="494" r:id="rId55"/>
    <p:sldId id="495" r:id="rId56"/>
    <p:sldId id="473" r:id="rId57"/>
    <p:sldId id="474" r:id="rId58"/>
    <p:sldId id="475" r:id="rId59"/>
    <p:sldId id="496" r:id="rId60"/>
    <p:sldId id="497" r:id="rId61"/>
    <p:sldId id="387" r:id="rId62"/>
    <p:sldId id="498" r:id="rId63"/>
    <p:sldId id="356" r:id="rId64"/>
    <p:sldId id="357" r:id="rId65"/>
    <p:sldId id="432" r:id="rId66"/>
    <p:sldId id="508" r:id="rId67"/>
    <p:sldId id="500" r:id="rId68"/>
    <p:sldId id="501" r:id="rId69"/>
    <p:sldId id="507" r:id="rId70"/>
    <p:sldId id="502" r:id="rId71"/>
    <p:sldId id="499" r:id="rId72"/>
    <p:sldId id="440" r:id="rId73"/>
    <p:sldId id="435" r:id="rId74"/>
    <p:sldId id="433" r:id="rId75"/>
    <p:sldId id="503" r:id="rId76"/>
    <p:sldId id="506" r:id="rId77"/>
    <p:sldId id="505" r:id="rId78"/>
    <p:sldId id="368" r:id="rId79"/>
    <p:sldId id="371" r:id="rId80"/>
    <p:sldId id="29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6" y="5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/>
              <a:t>Audit 28.2.2018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Version 2.0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2ABD744B-13A6-4597-83B7-497F1D6DF024}"/>
              </a:ext>
            </a:extLst>
          </p:cNvPr>
          <p:cNvSpPr txBox="1"/>
          <p:nvPr/>
        </p:nvSpPr>
        <p:spPr>
          <a:xfrm>
            <a:off x="5534443" y="321177"/>
            <a:ext cx="53229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V2.0 </a:t>
            </a:r>
            <a:r>
              <a:rPr lang="fi-FI" sz="1600" dirty="0" err="1"/>
              <a:t>Goal</a:t>
            </a:r>
            <a:endParaRPr lang="fi-FI" sz="1600" dirty="0"/>
          </a:p>
          <a:p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Detected</a:t>
            </a:r>
            <a:r>
              <a:rPr lang="fi-FI" sz="1600" dirty="0"/>
              <a:t> </a:t>
            </a:r>
            <a:r>
              <a:rPr lang="fi-FI" sz="1600" dirty="0" err="1"/>
              <a:t>classes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hardcoded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class</a:t>
            </a:r>
            <a:r>
              <a:rPr lang="fi-FI" sz="1600" dirty="0"/>
              <a:t> </a:t>
            </a:r>
            <a:r>
              <a:rPr lang="fi-FI" sz="1600" dirty="0" err="1"/>
              <a:t>may</a:t>
            </a:r>
            <a:r>
              <a:rPr lang="fi-FI" sz="1600" dirty="0"/>
              <a:t> </a:t>
            </a:r>
            <a:r>
              <a:rPr lang="fi-FI" sz="1600" dirty="0" err="1"/>
              <a:t>change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Support</a:t>
            </a:r>
            <a:r>
              <a:rPr lang="fi-FI" sz="1600" dirty="0"/>
              <a:t> for </a:t>
            </a:r>
            <a:r>
              <a:rPr lang="fi-FI" sz="1600" dirty="0" err="1"/>
              <a:t>many</a:t>
            </a:r>
            <a:r>
              <a:rPr lang="fi-FI" sz="1600" dirty="0"/>
              <a:t> </a:t>
            </a:r>
            <a:r>
              <a:rPr lang="fi-FI" sz="1600" dirty="0" err="1"/>
              <a:t>cameras</a:t>
            </a:r>
            <a:r>
              <a:rPr lang="fi-FI" sz="1600" dirty="0"/>
              <a:t> , </a:t>
            </a:r>
            <a:r>
              <a:rPr lang="fi-FI" sz="1600" dirty="0" err="1"/>
              <a:t>rotations</a:t>
            </a:r>
            <a:r>
              <a:rPr lang="fi-FI" sz="1600" dirty="0"/>
              <a:t>, </a:t>
            </a:r>
            <a:r>
              <a:rPr lang="fi-FI" sz="1600" dirty="0" err="1"/>
              <a:t>movement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Names</a:t>
            </a:r>
            <a:r>
              <a:rPr lang="fi-FI" sz="1600" dirty="0"/>
              <a:t> </a:t>
            </a:r>
            <a:r>
              <a:rPr lang="fi-FI" sz="1600" dirty="0" err="1"/>
              <a:t>less</a:t>
            </a:r>
            <a:r>
              <a:rPr lang="fi-FI" sz="1600" dirty="0"/>
              <a:t> </a:t>
            </a:r>
            <a:r>
              <a:rPr lang="fi-FI" sz="1600" dirty="0" err="1"/>
              <a:t>awkward</a:t>
            </a:r>
            <a:r>
              <a:rPr lang="fi-FI" sz="1600" dirty="0"/>
              <a:t>, </a:t>
            </a:r>
            <a:r>
              <a:rPr lang="fi-FI" sz="1600" dirty="0" err="1"/>
              <a:t>terminology</a:t>
            </a:r>
            <a:r>
              <a:rPr lang="fi-FI" sz="1600" dirty="0"/>
              <a:t> </a:t>
            </a:r>
            <a:r>
              <a:rPr lang="fi-FI" sz="1600" dirty="0" err="1"/>
              <a:t>fixed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Cleaning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Python </a:t>
            </a:r>
            <a:r>
              <a:rPr lang="fi-FI" sz="1600" dirty="0" err="1"/>
              <a:t>style</a:t>
            </a:r>
            <a:r>
              <a:rPr lang="fi-FI" sz="1600" dirty="0"/>
              <a:t> </a:t>
            </a:r>
            <a:r>
              <a:rPr lang="fi-FI" sz="1600" dirty="0" err="1"/>
              <a:t>guide</a:t>
            </a:r>
            <a:r>
              <a:rPr lang="fi-FI" sz="1600" dirty="0"/>
              <a:t> </a:t>
            </a:r>
            <a:r>
              <a:rPr lang="fi-FI" sz="1600" dirty="0" err="1"/>
              <a:t>followed</a:t>
            </a:r>
            <a:r>
              <a:rPr lang="fi-FI" sz="1600" dirty="0"/>
              <a:t>, </a:t>
            </a:r>
            <a:r>
              <a:rPr lang="fi-FI" sz="1600" dirty="0" err="1"/>
              <a:t>excluding</a:t>
            </a:r>
            <a:r>
              <a:rPr lang="fi-FI" sz="1600" dirty="0"/>
              <a:t> </a:t>
            </a:r>
            <a:r>
              <a:rPr lang="fi-FI" sz="1600" dirty="0" err="1"/>
              <a:t>line</a:t>
            </a:r>
            <a:r>
              <a:rPr lang="fi-FI" sz="1600" dirty="0"/>
              <a:t> </a:t>
            </a:r>
            <a:r>
              <a:rPr lang="fi-FI" sz="1600" dirty="0" err="1"/>
              <a:t>length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optimization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One </a:t>
            </a:r>
            <a:r>
              <a:rPr lang="fi-FI" sz="1600" dirty="0" err="1"/>
              <a:t>package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Language (</a:t>
            </a:r>
            <a:r>
              <a:rPr lang="fi-FI" sz="1600" dirty="0" err="1"/>
              <a:t>speech</a:t>
            </a:r>
            <a:r>
              <a:rPr lang="fi-FI" sz="1600" dirty="0"/>
              <a:t> </a:t>
            </a:r>
            <a:r>
              <a:rPr lang="fi-FI" sz="1600" dirty="0" err="1"/>
              <a:t>synthesizer</a:t>
            </a:r>
            <a:r>
              <a:rPr lang="fi-FI" sz="1600" dirty="0"/>
              <a:t>)</a:t>
            </a:r>
            <a:endParaRPr lang="en-GB" sz="16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4478F502-7529-4F48-B637-0784A4FF6235}"/>
              </a:ext>
            </a:extLst>
          </p:cNvPr>
          <p:cNvSpPr txBox="1"/>
          <p:nvPr/>
        </p:nvSpPr>
        <p:spPr>
          <a:xfrm>
            <a:off x="5479735" y="3636157"/>
            <a:ext cx="5322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Name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software </a:t>
            </a:r>
            <a:r>
              <a:rPr lang="fi-FI" sz="1600" dirty="0" err="1"/>
              <a:t>package</a:t>
            </a:r>
            <a:r>
              <a:rPr lang="fi-FI" sz="1600" dirty="0"/>
              <a:t>: </a:t>
            </a:r>
            <a:r>
              <a:rPr lang="fi-FI" sz="1600" dirty="0" err="1"/>
              <a:t>ShadowWorld</a:t>
            </a:r>
            <a:endParaRPr lang="fi-FI" sz="1600" dirty="0"/>
          </a:p>
          <a:p>
            <a:r>
              <a:rPr lang="fi-FI" sz="1600" dirty="0"/>
              <a:t>(</a:t>
            </a:r>
            <a:r>
              <a:rPr lang="fi-FI" sz="1600" dirty="0" err="1"/>
              <a:t>Plato</a:t>
            </a:r>
            <a:r>
              <a:rPr lang="fi-FI" sz="1600" dirty="0"/>
              <a:t>: </a:t>
            </a:r>
            <a:r>
              <a:rPr lang="fi-FI" sz="1600" dirty="0" err="1"/>
              <a:t>Allegory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Cave</a:t>
            </a:r>
            <a:r>
              <a:rPr lang="fi-FI" sz="1600" dirty="0"/>
              <a:t>)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8B179DE-9CB6-4B7B-B73D-52C1951A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08" y="4328746"/>
            <a:ext cx="3086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uorakulmio 60">
            <a:extLst>
              <a:ext uri="{FF2B5EF4-FFF2-40B4-BE49-F238E27FC236}">
                <a16:creationId xmlns:a16="http://schemas.microsoft.com/office/drawing/2014/main" id="{6FC7DA83-29F7-4F4F-AD70-50C533320A2A}"/>
              </a:ext>
            </a:extLst>
          </p:cNvPr>
          <p:cNvSpPr/>
          <p:nvPr/>
        </p:nvSpPr>
        <p:spPr>
          <a:xfrm>
            <a:off x="9195239" y="3045150"/>
            <a:ext cx="1439415" cy="9592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3206FB31-207D-45A7-82A9-E9EBDE3C60CD}"/>
              </a:ext>
            </a:extLst>
          </p:cNvPr>
          <p:cNvSpPr/>
          <p:nvPr/>
        </p:nvSpPr>
        <p:spPr>
          <a:xfrm>
            <a:off x="9016241" y="324648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97F6E6D6-ED6B-4B4D-A419-FE2A4987A895}"/>
              </a:ext>
            </a:extLst>
          </p:cNvPr>
          <p:cNvSpPr/>
          <p:nvPr/>
        </p:nvSpPr>
        <p:spPr>
          <a:xfrm>
            <a:off x="5211861" y="306270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7CB33338-C409-4B17-B5C4-F8768B297662}"/>
              </a:ext>
            </a:extLst>
          </p:cNvPr>
          <p:cNvSpPr/>
          <p:nvPr/>
        </p:nvSpPr>
        <p:spPr>
          <a:xfrm>
            <a:off x="5181310" y="1032055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BEACC466-3E2F-4447-AF39-36361EDD3AF7}"/>
              </a:ext>
            </a:extLst>
          </p:cNvPr>
          <p:cNvSpPr/>
          <p:nvPr/>
        </p:nvSpPr>
        <p:spPr>
          <a:xfrm>
            <a:off x="10902631" y="47904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25" name="Suorakulmio 24">
            <a:extLst>
              <a:ext uri="{FF2B5EF4-FFF2-40B4-BE49-F238E27FC236}">
                <a16:creationId xmlns:a16="http://schemas.microsoft.com/office/drawing/2014/main" id="{274EC1DB-6D61-46E5-B1CE-15E570364972}"/>
              </a:ext>
            </a:extLst>
          </p:cNvPr>
          <p:cNvSpPr/>
          <p:nvPr/>
        </p:nvSpPr>
        <p:spPr>
          <a:xfrm>
            <a:off x="9298450" y="480205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52" name="Suorakulmio 51">
            <a:extLst>
              <a:ext uri="{FF2B5EF4-FFF2-40B4-BE49-F238E27FC236}">
                <a16:creationId xmlns:a16="http://schemas.microsoft.com/office/drawing/2014/main" id="{D1DE8417-18B1-4374-B10F-78EA5333D386}"/>
              </a:ext>
            </a:extLst>
          </p:cNvPr>
          <p:cNvSpPr/>
          <p:nvPr/>
        </p:nvSpPr>
        <p:spPr>
          <a:xfrm>
            <a:off x="5649622" y="4720228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53" name="Suorakulmio 52">
            <a:extLst>
              <a:ext uri="{FF2B5EF4-FFF2-40B4-BE49-F238E27FC236}">
                <a16:creationId xmlns:a16="http://schemas.microsoft.com/office/drawing/2014/main" id="{FC4F93F1-C068-4EF1-9638-9A7B8C12381E}"/>
              </a:ext>
            </a:extLst>
          </p:cNvPr>
          <p:cNvSpPr/>
          <p:nvPr/>
        </p:nvSpPr>
        <p:spPr>
          <a:xfrm>
            <a:off x="7158229" y="349521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144805A2-9C45-4C76-B815-6908AA6C964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>
            <a:off x="7609596" y="4017733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iruutu 56">
            <a:extLst>
              <a:ext uri="{FF2B5EF4-FFF2-40B4-BE49-F238E27FC236}">
                <a16:creationId xmlns:a16="http://schemas.microsoft.com/office/drawing/2014/main" id="{957EE039-98E6-48B8-BE2C-20EFEAEC8B92}"/>
              </a:ext>
            </a:extLst>
          </p:cNvPr>
          <p:cNvSpPr txBox="1"/>
          <p:nvPr/>
        </p:nvSpPr>
        <p:spPr>
          <a:xfrm>
            <a:off x="5018460" y="192370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54" name="Suorakulmio 53">
            <a:extLst>
              <a:ext uri="{FF2B5EF4-FFF2-40B4-BE49-F238E27FC236}">
                <a16:creationId xmlns:a16="http://schemas.microsoft.com/office/drawing/2014/main" id="{14082D5C-F184-4269-9634-AC97F1857C8A}"/>
              </a:ext>
            </a:extLst>
          </p:cNvPr>
          <p:cNvSpPr/>
          <p:nvPr/>
        </p:nvSpPr>
        <p:spPr>
          <a:xfrm>
            <a:off x="9284588" y="348948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56" name="Suorakulmio 55">
            <a:extLst>
              <a:ext uri="{FF2B5EF4-FFF2-40B4-BE49-F238E27FC236}">
                <a16:creationId xmlns:a16="http://schemas.microsoft.com/office/drawing/2014/main" id="{9A75DD22-8B98-406E-8887-C226C8700C24}"/>
              </a:ext>
            </a:extLst>
          </p:cNvPr>
          <p:cNvSpPr/>
          <p:nvPr/>
        </p:nvSpPr>
        <p:spPr>
          <a:xfrm>
            <a:off x="7158230" y="481043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58" name="Suora yhdysviiva 57">
            <a:extLst>
              <a:ext uri="{FF2B5EF4-FFF2-40B4-BE49-F238E27FC236}">
                <a16:creationId xmlns:a16="http://schemas.microsoft.com/office/drawing/2014/main" id="{592ECC62-FC6F-40FC-BDB3-886AE72979E3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 flipV="1">
            <a:off x="8060962" y="3750741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yhdysviiva 58">
            <a:extLst>
              <a:ext uri="{FF2B5EF4-FFF2-40B4-BE49-F238E27FC236}">
                <a16:creationId xmlns:a16="http://schemas.microsoft.com/office/drawing/2014/main" id="{2DF7824D-EF7E-4C71-98A7-62238CD3FF54}"/>
              </a:ext>
            </a:extLst>
          </p:cNvPr>
          <p:cNvCxnSpPr>
            <a:cxnSpLocks/>
            <a:stCxn id="54" idx="2"/>
            <a:endCxn id="25" idx="0"/>
          </p:cNvCxnSpPr>
          <p:nvPr/>
        </p:nvCxnSpPr>
        <p:spPr>
          <a:xfrm>
            <a:off x="9735955" y="4011998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yhdysviiva 59">
            <a:extLst>
              <a:ext uri="{FF2B5EF4-FFF2-40B4-BE49-F238E27FC236}">
                <a16:creationId xmlns:a16="http://schemas.microsoft.com/office/drawing/2014/main" id="{E558373A-9029-4FAA-BBE9-3A2C70A6C624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10201183" y="5051738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kstiruutu 69">
            <a:extLst>
              <a:ext uri="{FF2B5EF4-FFF2-40B4-BE49-F238E27FC236}">
                <a16:creationId xmlns:a16="http://schemas.microsoft.com/office/drawing/2014/main" id="{F1E5B7A4-BBC8-441C-951F-3ABB6CFC50D8}"/>
              </a:ext>
            </a:extLst>
          </p:cNvPr>
          <p:cNvSpPr txBox="1"/>
          <p:nvPr/>
        </p:nvSpPr>
        <p:spPr>
          <a:xfrm>
            <a:off x="7551606" y="4465909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B392B1F6-F64F-479E-BFB9-81D7106A3755}"/>
              </a:ext>
            </a:extLst>
          </p:cNvPr>
          <p:cNvSpPr txBox="1"/>
          <p:nvPr/>
        </p:nvSpPr>
        <p:spPr>
          <a:xfrm>
            <a:off x="8755414" y="4458618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5" name="Tekstiruutu 74">
            <a:extLst>
              <a:ext uri="{FF2B5EF4-FFF2-40B4-BE49-F238E27FC236}">
                <a16:creationId xmlns:a16="http://schemas.microsoft.com/office/drawing/2014/main" id="{5616542A-33A4-4DA9-8D85-6D57C2C4E21F}"/>
              </a:ext>
            </a:extLst>
          </p:cNvPr>
          <p:cNvSpPr txBox="1"/>
          <p:nvPr/>
        </p:nvSpPr>
        <p:spPr>
          <a:xfrm>
            <a:off x="10817265" y="4398243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84" name="Suorakulmio 83">
            <a:extLst>
              <a:ext uri="{FF2B5EF4-FFF2-40B4-BE49-F238E27FC236}">
                <a16:creationId xmlns:a16="http://schemas.microsoft.com/office/drawing/2014/main" id="{AA7589FB-0E66-4DC1-8273-ED11EF4B19F4}"/>
              </a:ext>
            </a:extLst>
          </p:cNvPr>
          <p:cNvSpPr/>
          <p:nvPr/>
        </p:nvSpPr>
        <p:spPr>
          <a:xfrm>
            <a:off x="6785167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85" name="Suora yhdysviiva 84">
            <a:extLst>
              <a:ext uri="{FF2B5EF4-FFF2-40B4-BE49-F238E27FC236}">
                <a16:creationId xmlns:a16="http://schemas.microsoft.com/office/drawing/2014/main" id="{0F3A1815-F72A-4B39-B0D1-7CB31CB723E5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7236534" y="5299724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orakulmio 29">
            <a:extLst>
              <a:ext uri="{FF2B5EF4-FFF2-40B4-BE49-F238E27FC236}">
                <a16:creationId xmlns:a16="http://schemas.microsoft.com/office/drawing/2014/main" id="{6A6FA8DE-5DA7-4637-A395-BBBB3FF52C8A}"/>
              </a:ext>
            </a:extLst>
          </p:cNvPr>
          <p:cNvSpPr/>
          <p:nvPr/>
        </p:nvSpPr>
        <p:spPr>
          <a:xfrm>
            <a:off x="5391760" y="3287743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8BFF7B3F-0FBB-4738-95C4-3D48343BA5C4}"/>
              </a:ext>
            </a:extLst>
          </p:cNvPr>
          <p:cNvCxnSpPr>
            <a:stCxn id="53" idx="1"/>
            <a:endCxn id="30" idx="3"/>
          </p:cNvCxnSpPr>
          <p:nvPr/>
        </p:nvCxnSpPr>
        <p:spPr>
          <a:xfrm flipH="1" flipV="1">
            <a:off x="6426017" y="3549000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2A98C7A-6DD1-41DF-90C9-44182ADC3627}"/>
              </a:ext>
            </a:extLst>
          </p:cNvPr>
          <p:cNvCxnSpPr>
            <a:cxnSpLocks/>
            <a:stCxn id="53" idx="1"/>
            <a:endCxn id="52" idx="0"/>
          </p:cNvCxnSpPr>
          <p:nvPr/>
        </p:nvCxnSpPr>
        <p:spPr>
          <a:xfrm flipH="1">
            <a:off x="6100989" y="3756476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DD1B54C-0440-4B6F-8236-610B0C17DD2A}"/>
              </a:ext>
            </a:extLst>
          </p:cNvPr>
          <p:cNvSpPr/>
          <p:nvPr/>
        </p:nvSpPr>
        <p:spPr>
          <a:xfrm>
            <a:off x="5387306" y="130261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32" name="Suorakulmio 31">
            <a:extLst>
              <a:ext uri="{FF2B5EF4-FFF2-40B4-BE49-F238E27FC236}">
                <a16:creationId xmlns:a16="http://schemas.microsoft.com/office/drawing/2014/main" id="{8607468F-35E2-4BF1-B4A7-27259D5AA676}"/>
              </a:ext>
            </a:extLst>
          </p:cNvPr>
          <p:cNvSpPr/>
          <p:nvPr/>
        </p:nvSpPr>
        <p:spPr>
          <a:xfrm>
            <a:off x="7009431" y="2522636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0D3611DB-B326-43D3-874F-D05283346FCB}"/>
              </a:ext>
            </a:extLst>
          </p:cNvPr>
          <p:cNvCxnSpPr>
            <a:cxnSpLocks/>
            <a:stCxn id="53" idx="0"/>
            <a:endCxn id="32" idx="2"/>
          </p:cNvCxnSpPr>
          <p:nvPr/>
        </p:nvCxnSpPr>
        <p:spPr>
          <a:xfrm flipH="1" flipV="1">
            <a:off x="7606625" y="3045150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466BEEC1-806B-42E9-8318-4EDC13576AD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5948275" y="1825128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01054B19-D50E-490C-811B-E53429C0633F}"/>
              </a:ext>
            </a:extLst>
          </p:cNvPr>
          <p:cNvSpPr txBox="1"/>
          <p:nvPr/>
        </p:nvSpPr>
        <p:spPr>
          <a:xfrm>
            <a:off x="9564266" y="13696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62" name="Suorakulmio 61">
            <a:extLst>
              <a:ext uri="{FF2B5EF4-FFF2-40B4-BE49-F238E27FC236}">
                <a16:creationId xmlns:a16="http://schemas.microsoft.com/office/drawing/2014/main" id="{62ED518C-0060-4A95-9B9A-4C7F1C0CF71F}"/>
              </a:ext>
            </a:extLst>
          </p:cNvPr>
          <p:cNvSpPr/>
          <p:nvPr/>
        </p:nvSpPr>
        <p:spPr>
          <a:xfrm>
            <a:off x="6676021" y="129308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40" name="Suora nuoliyhdysviiva 39">
            <a:extLst>
              <a:ext uri="{FF2B5EF4-FFF2-40B4-BE49-F238E27FC236}">
                <a16:creationId xmlns:a16="http://schemas.microsoft.com/office/drawing/2014/main" id="{19E494FB-1018-4B33-852B-00BDC96C8CF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236990" y="1815598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yhdysviiva 41">
            <a:extLst>
              <a:ext uri="{FF2B5EF4-FFF2-40B4-BE49-F238E27FC236}">
                <a16:creationId xmlns:a16="http://schemas.microsoft.com/office/drawing/2014/main" id="{5E79AE49-F827-4BE2-9F1C-4B037C609A56}"/>
              </a:ext>
            </a:extLst>
          </p:cNvPr>
          <p:cNvCxnSpPr>
            <a:cxnSpLocks/>
          </p:cNvCxnSpPr>
          <p:nvPr/>
        </p:nvCxnSpPr>
        <p:spPr>
          <a:xfrm flipV="1">
            <a:off x="8057990" y="5063310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uorakulmio 50">
            <a:extLst>
              <a:ext uri="{FF2B5EF4-FFF2-40B4-BE49-F238E27FC236}">
                <a16:creationId xmlns:a16="http://schemas.microsoft.com/office/drawing/2014/main" id="{EEC7556A-4BF5-46F9-B2E7-D790A3700D9D}"/>
              </a:ext>
            </a:extLst>
          </p:cNvPr>
          <p:cNvSpPr/>
          <p:nvPr/>
        </p:nvSpPr>
        <p:spPr>
          <a:xfrm>
            <a:off x="10092689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E23BE853-C62A-42EF-8525-ABF3F1C5822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749817" y="5324567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E02D9B3-5E62-48C1-8223-826CD18979A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817265" y="5312995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uorakulmio 62">
            <a:extLst>
              <a:ext uri="{FF2B5EF4-FFF2-40B4-BE49-F238E27FC236}">
                <a16:creationId xmlns:a16="http://schemas.microsoft.com/office/drawing/2014/main" id="{E83AACC2-4F26-4FD1-93DA-8904B72F9E2E}"/>
              </a:ext>
            </a:extLst>
          </p:cNvPr>
          <p:cNvSpPr/>
          <p:nvPr/>
        </p:nvSpPr>
        <p:spPr>
          <a:xfrm>
            <a:off x="8014311" y="1308460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43" name="Suora nuoliyhdysviiva 42">
            <a:extLst>
              <a:ext uri="{FF2B5EF4-FFF2-40B4-BE49-F238E27FC236}">
                <a16:creationId xmlns:a16="http://schemas.microsoft.com/office/drawing/2014/main" id="{1D2C8FD2-633E-4B07-8E17-CB22BCA44E12}"/>
              </a:ext>
            </a:extLst>
          </p:cNvPr>
          <p:cNvCxnSpPr>
            <a:cxnSpLocks/>
          </p:cNvCxnSpPr>
          <p:nvPr/>
        </p:nvCxnSpPr>
        <p:spPr>
          <a:xfrm flipH="1">
            <a:off x="7816939" y="1823155"/>
            <a:ext cx="691723" cy="73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uora yhdysviiva 75">
            <a:extLst>
              <a:ext uri="{FF2B5EF4-FFF2-40B4-BE49-F238E27FC236}">
                <a16:creationId xmlns:a16="http://schemas.microsoft.com/office/drawing/2014/main" id="{8174A33F-847D-49FE-A81D-6EA56256726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797858" y="4011998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uorakulmio 81">
            <a:extLst>
              <a:ext uri="{FF2B5EF4-FFF2-40B4-BE49-F238E27FC236}">
                <a16:creationId xmlns:a16="http://schemas.microsoft.com/office/drawing/2014/main" id="{EB7531FD-2B6E-4201-9B92-FC25A3C7BADB}"/>
              </a:ext>
            </a:extLst>
          </p:cNvPr>
          <p:cNvSpPr/>
          <p:nvPr/>
        </p:nvSpPr>
        <p:spPr>
          <a:xfrm>
            <a:off x="7826529" y="5911926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83" name="Suora yhdysviiva 82">
            <a:extLst>
              <a:ext uri="{FF2B5EF4-FFF2-40B4-BE49-F238E27FC236}">
                <a16:creationId xmlns:a16="http://schemas.microsoft.com/office/drawing/2014/main" id="{560BD738-A4C1-474D-9351-715C901E62BE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7797958" y="5312995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FF788940-B733-40D1-A225-F03C9427796C}"/>
              </a:ext>
            </a:extLst>
          </p:cNvPr>
          <p:cNvSpPr/>
          <p:nvPr/>
        </p:nvSpPr>
        <p:spPr>
          <a:xfrm>
            <a:off x="5884985" y="32117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87D64799-8FBC-4DB2-81E5-8F50C2DA594F}"/>
              </a:ext>
            </a:extLst>
          </p:cNvPr>
          <p:cNvSpPr/>
          <p:nvPr/>
        </p:nvSpPr>
        <p:spPr>
          <a:xfrm>
            <a:off x="5884985" y="116741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Matching</a:t>
            </a:r>
            <a:endParaRPr lang="en-GB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B9038887-D344-4898-9B98-5F60C5996D40}"/>
              </a:ext>
            </a:extLst>
          </p:cNvPr>
          <p:cNvSpPr/>
          <p:nvPr/>
        </p:nvSpPr>
        <p:spPr>
          <a:xfrm>
            <a:off x="5884985" y="201364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003ECD3A-B91C-40E9-8E4B-F44FE4D43154}"/>
              </a:ext>
            </a:extLst>
          </p:cNvPr>
          <p:cNvSpPr/>
          <p:nvPr/>
        </p:nvSpPr>
        <p:spPr>
          <a:xfrm>
            <a:off x="5884985" y="370611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34C14CF7-5824-4226-ABD1-DBE6EA4511DB}"/>
              </a:ext>
            </a:extLst>
          </p:cNvPr>
          <p:cNvSpPr/>
          <p:nvPr/>
        </p:nvSpPr>
        <p:spPr>
          <a:xfrm>
            <a:off x="5884985" y="455235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09105004-57E9-45D5-AD43-67849E80F9FA}"/>
              </a:ext>
            </a:extLst>
          </p:cNvPr>
          <p:cNvSpPr/>
          <p:nvPr/>
        </p:nvSpPr>
        <p:spPr>
          <a:xfrm>
            <a:off x="5884985" y="539858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Prediction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E226D9E0-6DC3-433A-BC60-ED6E5894B641}"/>
              </a:ext>
            </a:extLst>
          </p:cNvPr>
          <p:cNvSpPr/>
          <p:nvPr/>
        </p:nvSpPr>
        <p:spPr>
          <a:xfrm>
            <a:off x="5884985" y="285988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  <p:sp>
        <p:nvSpPr>
          <p:cNvPr id="6" name="Nuoli: Alas 5">
            <a:extLst>
              <a:ext uri="{FF2B5EF4-FFF2-40B4-BE49-F238E27FC236}">
                <a16:creationId xmlns:a16="http://schemas.microsoft.com/office/drawing/2014/main" id="{0A4BBF0E-7E38-4132-A941-20E222E311F4}"/>
              </a:ext>
            </a:extLst>
          </p:cNvPr>
          <p:cNvSpPr/>
          <p:nvPr/>
        </p:nvSpPr>
        <p:spPr>
          <a:xfrm>
            <a:off x="6937856" y="70413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Nuoli: Alas 14">
            <a:extLst>
              <a:ext uri="{FF2B5EF4-FFF2-40B4-BE49-F238E27FC236}">
                <a16:creationId xmlns:a16="http://schemas.microsoft.com/office/drawing/2014/main" id="{40873B6F-44CE-448B-B7E2-AF4A7F0D06BE}"/>
              </a:ext>
            </a:extLst>
          </p:cNvPr>
          <p:cNvSpPr/>
          <p:nvPr/>
        </p:nvSpPr>
        <p:spPr>
          <a:xfrm>
            <a:off x="6937855" y="155036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Nuoli: Alas 15">
            <a:extLst>
              <a:ext uri="{FF2B5EF4-FFF2-40B4-BE49-F238E27FC236}">
                <a16:creationId xmlns:a16="http://schemas.microsoft.com/office/drawing/2014/main" id="{5180D773-9554-4FA3-9BFD-D8EC24467810}"/>
              </a:ext>
            </a:extLst>
          </p:cNvPr>
          <p:cNvSpPr/>
          <p:nvPr/>
        </p:nvSpPr>
        <p:spPr>
          <a:xfrm>
            <a:off x="6937855" y="239660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Nuoli: Alas 16">
            <a:extLst>
              <a:ext uri="{FF2B5EF4-FFF2-40B4-BE49-F238E27FC236}">
                <a16:creationId xmlns:a16="http://schemas.microsoft.com/office/drawing/2014/main" id="{86CEAB12-DAC4-4031-82B1-E2A269873E61}"/>
              </a:ext>
            </a:extLst>
          </p:cNvPr>
          <p:cNvSpPr/>
          <p:nvPr/>
        </p:nvSpPr>
        <p:spPr>
          <a:xfrm>
            <a:off x="6937855" y="324283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Nuoli: Alas 17">
            <a:extLst>
              <a:ext uri="{FF2B5EF4-FFF2-40B4-BE49-F238E27FC236}">
                <a16:creationId xmlns:a16="http://schemas.microsoft.com/office/drawing/2014/main" id="{0CB936D5-9A56-4B91-8A9C-48D9ACBDB432}"/>
              </a:ext>
            </a:extLst>
          </p:cNvPr>
          <p:cNvSpPr/>
          <p:nvPr/>
        </p:nvSpPr>
        <p:spPr>
          <a:xfrm>
            <a:off x="6937855" y="408907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Nuoli: Alas 18">
            <a:extLst>
              <a:ext uri="{FF2B5EF4-FFF2-40B4-BE49-F238E27FC236}">
                <a16:creationId xmlns:a16="http://schemas.microsoft.com/office/drawing/2014/main" id="{54E47BF1-0B53-491F-AA3B-758E42FBEA26}"/>
              </a:ext>
            </a:extLst>
          </p:cNvPr>
          <p:cNvSpPr/>
          <p:nvPr/>
        </p:nvSpPr>
        <p:spPr>
          <a:xfrm>
            <a:off x="6937855" y="4923472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4B51D38C-A135-4F97-A819-1DD92BA7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717" y="321177"/>
            <a:ext cx="1855058" cy="1314328"/>
          </a:xfrm>
          <a:prstGeom prst="rect">
            <a:avLst/>
          </a:prstGeom>
        </p:spPr>
      </p:pic>
      <p:sp>
        <p:nvSpPr>
          <p:cNvPr id="21" name="Suorakulmio 20">
            <a:extLst>
              <a:ext uri="{FF2B5EF4-FFF2-40B4-BE49-F238E27FC236}">
                <a16:creationId xmlns:a16="http://schemas.microsoft.com/office/drawing/2014/main" id="{D7E5D238-142E-4671-BD36-308E265C452C}"/>
              </a:ext>
            </a:extLst>
          </p:cNvPr>
          <p:cNvSpPr/>
          <p:nvPr/>
        </p:nvSpPr>
        <p:spPr>
          <a:xfrm>
            <a:off x="5884982" y="624482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22" name="Nuoli: Alas 21">
            <a:extLst>
              <a:ext uri="{FF2B5EF4-FFF2-40B4-BE49-F238E27FC236}">
                <a16:creationId xmlns:a16="http://schemas.microsoft.com/office/drawing/2014/main" id="{CE6206D2-3F78-4527-B6C7-ABFE0B40877E}"/>
              </a:ext>
            </a:extLst>
          </p:cNvPr>
          <p:cNvSpPr/>
          <p:nvPr/>
        </p:nvSpPr>
        <p:spPr>
          <a:xfrm>
            <a:off x="6937854" y="5789093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D97018A2-BEAE-4FB7-A2A6-50520431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717" y="2904994"/>
            <a:ext cx="1855058" cy="1855058"/>
          </a:xfrm>
          <a:prstGeom prst="rect">
            <a:avLst/>
          </a:prstGeom>
        </p:spPr>
      </p:pic>
      <p:pic>
        <p:nvPicPr>
          <p:cNvPr id="20" name="Kuva 19">
            <a:extLst>
              <a:ext uri="{FF2B5EF4-FFF2-40B4-BE49-F238E27FC236}">
                <a16:creationId xmlns:a16="http://schemas.microsoft.com/office/drawing/2014/main" id="{6770D974-F7C2-4360-BA41-E45C66E14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717" y="4987945"/>
            <a:ext cx="1855058" cy="16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2CD9C32-91F1-45A6-BFBF-309C2678CFEA}"/>
              </a:ext>
            </a:extLst>
          </p:cNvPr>
          <p:cNvSpPr txBox="1"/>
          <p:nvPr/>
        </p:nvSpPr>
        <p:spPr>
          <a:xfrm>
            <a:off x="5210629" y="277635"/>
            <a:ext cx="107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Language</a:t>
            </a:r>
            <a:endParaRPr lang="en-GB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431A94FD-A4C1-4E86-A1CA-DBB4A3514B2D}"/>
              </a:ext>
            </a:extLst>
          </p:cNvPr>
          <p:cNvSpPr txBox="1"/>
          <p:nvPr/>
        </p:nvSpPr>
        <p:spPr>
          <a:xfrm>
            <a:off x="8866534" y="2727146"/>
            <a:ext cx="72167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Event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time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priority</a:t>
            </a:r>
            <a:endParaRPr lang="en-GB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text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/>
              <a:t>(</a:t>
            </a:r>
            <a:r>
              <a:rPr lang="fi-FI" sz="900" dirty="0" err="1"/>
              <a:t>object</a:t>
            </a:r>
            <a:r>
              <a:rPr lang="fi-FI" sz="900" dirty="0"/>
              <a:t>)</a:t>
            </a:r>
            <a:endParaRPr lang="en-GB" sz="9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368DEC3-C74A-421B-898C-2F0E909CFE05}"/>
              </a:ext>
            </a:extLst>
          </p:cNvPr>
          <p:cNvSpPr txBox="1"/>
          <p:nvPr/>
        </p:nvSpPr>
        <p:spPr>
          <a:xfrm>
            <a:off x="5633071" y="4039711"/>
            <a:ext cx="5009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Speech</a:t>
            </a:r>
            <a:r>
              <a:rPr lang="fi-FI" sz="1200" dirty="0"/>
              <a:t> </a:t>
            </a:r>
            <a:r>
              <a:rPr lang="fi-FI" sz="1200" dirty="0" err="1"/>
              <a:t>synthesizer</a:t>
            </a:r>
            <a:r>
              <a:rPr lang="fi-FI" sz="1200" dirty="0"/>
              <a:t> </a:t>
            </a:r>
            <a:r>
              <a:rPr lang="fi-FI" sz="1200" dirty="0" err="1"/>
              <a:t>based</a:t>
            </a:r>
            <a:r>
              <a:rPr lang="fi-FI" sz="1200" dirty="0"/>
              <a:t> on pyttsx3</a:t>
            </a:r>
            <a:r>
              <a:rPr lang="en-GB" sz="1200" dirty="0"/>
              <a:t> package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is </a:t>
            </a:r>
            <a:r>
              <a:rPr lang="fi-FI" sz="1200" dirty="0" err="1"/>
              <a:t>spelled</a:t>
            </a:r>
            <a:r>
              <a:rPr lang="fi-FI" sz="1200" dirty="0"/>
              <a:t> out </a:t>
            </a:r>
            <a:r>
              <a:rPr lang="fi-FI" sz="1200" dirty="0" err="1"/>
              <a:t>if</a:t>
            </a:r>
            <a:r>
              <a:rPr lang="fi-FI" sz="1200" dirty="0"/>
              <a:t> </a:t>
            </a:r>
            <a:r>
              <a:rPr lang="fi-FI" sz="1200" dirty="0" err="1"/>
              <a:t>priority</a:t>
            </a:r>
            <a:r>
              <a:rPr lang="fi-FI" sz="1200" dirty="0"/>
              <a:t> &lt;= 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pause</a:t>
            </a:r>
            <a:r>
              <a:rPr lang="fi-FI" sz="1200" dirty="0"/>
              <a:t> video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duration</a:t>
            </a:r>
            <a:r>
              <a:rPr lang="fi-FI" sz="1200" dirty="0"/>
              <a:t> of </a:t>
            </a:r>
            <a:r>
              <a:rPr lang="fi-FI" sz="1200" dirty="0" err="1"/>
              <a:t>speech</a:t>
            </a:r>
            <a:r>
              <a:rPr lang="fi-FI" sz="1200" dirty="0"/>
              <a:t> (to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changed</a:t>
            </a:r>
            <a:r>
              <a:rPr lang="fi-FI" sz="1200" dirty="0"/>
              <a:t> </a:t>
            </a:r>
            <a:r>
              <a:rPr lang="fi-FI" sz="1200" dirty="0" err="1"/>
              <a:t>later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using</a:t>
            </a:r>
            <a:r>
              <a:rPr lang="fi-FI" sz="1200" dirty="0"/>
              <a:t> </a:t>
            </a:r>
            <a:r>
              <a:rPr lang="fi-FI" sz="1200" dirty="0" err="1"/>
              <a:t>separate</a:t>
            </a:r>
            <a:r>
              <a:rPr lang="fi-FI" sz="1200" dirty="0"/>
              <a:t> </a:t>
            </a:r>
            <a:r>
              <a:rPr lang="fi-FI" sz="1200" dirty="0" err="1"/>
              <a:t>thread</a:t>
            </a:r>
            <a:r>
              <a:rPr lang="fi-FI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Example</a:t>
            </a:r>
            <a:r>
              <a:rPr lang="fi-FI" sz="1200" dirty="0"/>
              <a:t> </a:t>
            </a:r>
            <a:r>
              <a:rPr lang="fi-FI" sz="1200" dirty="0" err="1"/>
              <a:t>events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observed</a:t>
            </a:r>
            <a:r>
              <a:rPr lang="fi-FI" sz="1200" dirty="0"/>
              <a:t> (1 </a:t>
            </a:r>
            <a:r>
              <a:rPr lang="fi-FI" sz="1200" dirty="0" err="1"/>
              <a:t>sec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</a:t>
            </a:r>
            <a:r>
              <a:rPr lang="fi-FI" sz="1200" dirty="0" err="1"/>
              <a:t>created</a:t>
            </a:r>
            <a:r>
              <a:rPr lang="fi-FI" sz="12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warning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Speech</a:t>
            </a:r>
            <a:r>
              <a:rPr lang="fi-FI" sz="1200" dirty="0"/>
              <a:t> </a:t>
            </a:r>
            <a:r>
              <a:rPr lang="fi-FI" sz="1200" dirty="0" err="1"/>
              <a:t>recognition</a:t>
            </a:r>
            <a:r>
              <a:rPr lang="fi-FI" sz="1200" dirty="0"/>
              <a:t> </a:t>
            </a:r>
            <a:r>
              <a:rPr lang="fi-FI" sz="1200" dirty="0" err="1"/>
              <a:t>later</a:t>
            </a:r>
            <a:endParaRPr lang="fi-FI" sz="1200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F70B354B-492F-4AB3-A1F5-DDE474816502}"/>
              </a:ext>
            </a:extLst>
          </p:cNvPr>
          <p:cNvSpPr/>
          <p:nvPr/>
        </p:nvSpPr>
        <p:spPr>
          <a:xfrm>
            <a:off x="7110629" y="1174703"/>
            <a:ext cx="1672842" cy="1061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pyttsx3</a:t>
            </a:r>
            <a:endParaRPr lang="en-GB" sz="1600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84BB7A1E-EEB2-47D2-A5CC-2CADD11B9574}"/>
              </a:ext>
            </a:extLst>
          </p:cNvPr>
          <p:cNvSpPr/>
          <p:nvPr/>
        </p:nvSpPr>
        <p:spPr>
          <a:xfrm>
            <a:off x="7781816" y="283222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33BA0BC2-2CED-4D59-A983-7AE69850CA6E}"/>
              </a:ext>
            </a:extLst>
          </p:cNvPr>
          <p:cNvSpPr/>
          <p:nvPr/>
        </p:nvSpPr>
        <p:spPr>
          <a:xfrm>
            <a:off x="9290423" y="160721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sp>
        <p:nvSpPr>
          <p:cNvPr id="20" name="Suorakulmio 19">
            <a:extLst>
              <a:ext uri="{FF2B5EF4-FFF2-40B4-BE49-F238E27FC236}">
                <a16:creationId xmlns:a16="http://schemas.microsoft.com/office/drawing/2014/main" id="{21D6B9E4-792D-461E-86D6-D73BC13E2EDF}"/>
              </a:ext>
            </a:extLst>
          </p:cNvPr>
          <p:cNvSpPr/>
          <p:nvPr/>
        </p:nvSpPr>
        <p:spPr>
          <a:xfrm>
            <a:off x="7523954" y="1399738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32D9A4DC-7979-457E-86B0-84F53A9A1DE2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 flipH="1" flipV="1">
            <a:off x="8558211" y="1660995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181B1AC8-A9CA-4E58-80BF-1710FB8A6B01}"/>
              </a:ext>
            </a:extLst>
          </p:cNvPr>
          <p:cNvCxnSpPr>
            <a:cxnSpLocks/>
            <a:stCxn id="19" idx="1"/>
            <a:endCxn id="18" idx="0"/>
          </p:cNvCxnSpPr>
          <p:nvPr/>
        </p:nvCxnSpPr>
        <p:spPr>
          <a:xfrm flipH="1">
            <a:off x="8233183" y="1868471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89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9D21539-7E8A-48BF-B241-60C56FFC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282" y="2113573"/>
            <a:ext cx="2343150" cy="1885950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B543A49-6E8B-48DB-B19E-39A26BA7B3DE}"/>
              </a:ext>
            </a:extLst>
          </p:cNvPr>
          <p:cNvCxnSpPr>
            <a:cxnSpLocks/>
          </p:cNvCxnSpPr>
          <p:nvPr/>
        </p:nvCxnSpPr>
        <p:spPr>
          <a:xfrm flipV="1">
            <a:off x="5812457" y="3587261"/>
            <a:ext cx="761268" cy="119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1AAB042-68AE-4199-8DBB-9B9EB18CD3B3}"/>
              </a:ext>
            </a:extLst>
          </p:cNvPr>
          <p:cNvSpPr txBox="1"/>
          <p:nvPr/>
        </p:nvSpPr>
        <p:spPr>
          <a:xfrm>
            <a:off x="5555282" y="4785688"/>
            <a:ext cx="781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detection</a:t>
            </a:r>
            <a:endParaRPr lang="en-GB" sz="12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87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pattern</a:t>
            </a:r>
            <a:r>
              <a:rPr lang="fi-FI" dirty="0"/>
              <a:t>)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1FA891C8-69F3-4E4D-80FA-8F738AC36AA3}"/>
              </a:ext>
            </a:extLst>
          </p:cNvPr>
          <p:cNvCxnSpPr/>
          <p:nvPr/>
        </p:nvCxnSpPr>
        <p:spPr>
          <a:xfrm flipH="1">
            <a:off x="6984765" y="1977292"/>
            <a:ext cx="2211754" cy="57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AB4BC65-177D-4A4B-A791-FD35CB10F0B5}"/>
              </a:ext>
            </a:extLst>
          </p:cNvPr>
          <p:cNvSpPr txBox="1"/>
          <p:nvPr/>
        </p:nvSpPr>
        <p:spPr>
          <a:xfrm>
            <a:off x="9196519" y="1838792"/>
            <a:ext cx="103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box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89AD0774-BBE5-495C-B7A3-A6E52EE07B30}"/>
              </a:ext>
            </a:extLst>
          </p:cNvPr>
          <p:cNvCxnSpPr/>
          <p:nvPr/>
        </p:nvCxnSpPr>
        <p:spPr>
          <a:xfrm flipH="1">
            <a:off x="7453688" y="2943984"/>
            <a:ext cx="1445847" cy="11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832BC03C-DEFE-4ABE-8846-4A79DA1C4769}"/>
              </a:ext>
            </a:extLst>
          </p:cNvPr>
          <p:cNvSpPr txBox="1"/>
          <p:nvPr/>
        </p:nvSpPr>
        <p:spPr>
          <a:xfrm>
            <a:off x="8989411" y="2805484"/>
            <a:ext cx="1139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</a:t>
            </a:r>
            <a:r>
              <a:rPr lang="fi-FI" sz="1200" dirty="0" err="1"/>
              <a:t>circle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BE8555B-8748-4701-98D2-8D127B4DA2D7}"/>
              </a:ext>
            </a:extLst>
          </p:cNvPr>
          <p:cNvSpPr txBox="1"/>
          <p:nvPr/>
        </p:nvSpPr>
        <p:spPr>
          <a:xfrm>
            <a:off x="7797565" y="4369756"/>
            <a:ext cx="94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8B9AEFA-5276-4E89-A306-AEAE83B7E609}"/>
              </a:ext>
            </a:extLst>
          </p:cNvPr>
          <p:cNvCxnSpPr/>
          <p:nvPr/>
        </p:nvCxnSpPr>
        <p:spPr>
          <a:xfrm flipH="1" flipV="1">
            <a:off x="6694789" y="3056548"/>
            <a:ext cx="1110592" cy="1275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E4A088D8-3812-4EE8-BB11-EEA702E875E7}"/>
              </a:ext>
            </a:extLst>
          </p:cNvPr>
          <p:cNvCxnSpPr/>
          <p:nvPr/>
        </p:nvCxnSpPr>
        <p:spPr>
          <a:xfrm>
            <a:off x="5946126" y="1570892"/>
            <a:ext cx="190669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737DC413-3980-4DCC-8701-1E823A557A47}"/>
              </a:ext>
            </a:extLst>
          </p:cNvPr>
          <p:cNvSpPr txBox="1"/>
          <p:nvPr/>
        </p:nvSpPr>
        <p:spPr>
          <a:xfrm>
            <a:off x="5523433" y="1283174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class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F408807-62FF-4C69-99A7-B284D44E2E89}"/>
              </a:ext>
            </a:extLst>
          </p:cNvPr>
          <p:cNvCxnSpPr/>
          <p:nvPr/>
        </p:nvCxnSpPr>
        <p:spPr>
          <a:xfrm flipH="1">
            <a:off x="6461134" y="1570892"/>
            <a:ext cx="265723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98ACDE7B-60F1-4EAB-A4A4-2736FC3FC042}"/>
              </a:ext>
            </a:extLst>
          </p:cNvPr>
          <p:cNvSpPr txBox="1"/>
          <p:nvPr/>
        </p:nvSpPr>
        <p:spPr>
          <a:xfrm>
            <a:off x="6526847" y="1279315"/>
            <a:ext cx="871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endParaRPr lang="en-GB" sz="1200" dirty="0"/>
          </a:p>
        </p:txBody>
      </p: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646B502C-0DE4-4D23-BDCA-710471609F40}"/>
              </a:ext>
            </a:extLst>
          </p:cNvPr>
          <p:cNvCxnSpPr/>
          <p:nvPr/>
        </p:nvCxnSpPr>
        <p:spPr>
          <a:xfrm flipH="1" flipV="1">
            <a:off x="6593995" y="3082483"/>
            <a:ext cx="1070709" cy="184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iruutu 28">
            <a:extLst>
              <a:ext uri="{FF2B5EF4-FFF2-40B4-BE49-F238E27FC236}">
                <a16:creationId xmlns:a16="http://schemas.microsoft.com/office/drawing/2014/main" id="{43E75D03-F34D-4A30-B000-C0D8078E655E}"/>
              </a:ext>
            </a:extLst>
          </p:cNvPr>
          <p:cNvSpPr txBox="1"/>
          <p:nvPr/>
        </p:nvSpPr>
        <p:spPr>
          <a:xfrm>
            <a:off x="7698320" y="4859051"/>
            <a:ext cx="3942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confidence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=2*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64360AD-55E0-4103-AE22-03CF4BFB4EB6}"/>
              </a:ext>
            </a:extLst>
          </p:cNvPr>
          <p:cNvCxnSpPr/>
          <p:nvPr/>
        </p:nvCxnSpPr>
        <p:spPr>
          <a:xfrm flipH="1" flipV="1">
            <a:off x="7664704" y="3587261"/>
            <a:ext cx="1080877" cy="21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AB43F75-BAEE-46DE-AC88-AB463719E15A}"/>
              </a:ext>
            </a:extLst>
          </p:cNvPr>
          <p:cNvSpPr txBox="1"/>
          <p:nvPr/>
        </p:nvSpPr>
        <p:spPr>
          <a:xfrm>
            <a:off x="8785465" y="3722524"/>
            <a:ext cx="2205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pixels</a:t>
            </a:r>
            <a:r>
              <a:rPr lang="fi-FI" sz="1200" dirty="0"/>
              <a:t>/</a:t>
            </a:r>
            <a:r>
              <a:rPr lang="fi-FI" sz="1200" dirty="0" err="1"/>
              <a:t>sec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6660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6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body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E42399B-E16E-4B66-8626-7BF1DDFE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783" y="1590064"/>
            <a:ext cx="2995155" cy="3013198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16DB58-020C-4179-9996-3FF400649C56}"/>
              </a:ext>
            </a:extLst>
          </p:cNvPr>
          <p:cNvCxnSpPr>
            <a:cxnSpLocks/>
          </p:cNvCxnSpPr>
          <p:nvPr/>
        </p:nvCxnSpPr>
        <p:spPr>
          <a:xfrm flipH="1">
            <a:off x="7166708" y="2008554"/>
            <a:ext cx="1946030" cy="10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39ECDB74-16B3-43A2-BE57-67707B010F37}"/>
              </a:ext>
            </a:extLst>
          </p:cNvPr>
          <p:cNvSpPr txBox="1"/>
          <p:nvPr/>
        </p:nvSpPr>
        <p:spPr>
          <a:xfrm>
            <a:off x="9196519" y="1838792"/>
            <a:ext cx="2328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green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reliable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8D77F4BD-EDFB-4631-9223-82CFDD8B6E14}"/>
              </a:ext>
            </a:extLst>
          </p:cNvPr>
          <p:cNvSpPr txBox="1"/>
          <p:nvPr/>
        </p:nvSpPr>
        <p:spPr>
          <a:xfrm>
            <a:off x="9196518" y="2452299"/>
            <a:ext cx="277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red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unreliable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lost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7E16B426-0FF1-44E2-A7CC-16E9AE76C0D9}"/>
              </a:ext>
            </a:extLst>
          </p:cNvPr>
          <p:cNvCxnSpPr/>
          <p:nvPr/>
        </p:nvCxnSpPr>
        <p:spPr>
          <a:xfrm flipH="1" flipV="1">
            <a:off x="7166708" y="2403597"/>
            <a:ext cx="1946030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41B9A096-6766-4AF2-8509-F0DD714C52F4}"/>
              </a:ext>
            </a:extLst>
          </p:cNvPr>
          <p:cNvCxnSpPr>
            <a:cxnSpLocks/>
          </p:cNvCxnSpPr>
          <p:nvPr/>
        </p:nvCxnSpPr>
        <p:spPr>
          <a:xfrm flipH="1">
            <a:off x="7105360" y="914400"/>
            <a:ext cx="1264917" cy="88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iruutu 33">
            <a:extLst>
              <a:ext uri="{FF2B5EF4-FFF2-40B4-BE49-F238E27FC236}">
                <a16:creationId xmlns:a16="http://schemas.microsoft.com/office/drawing/2014/main" id="{973239D0-1FFC-475A-8695-81D8EA332BB8}"/>
              </a:ext>
            </a:extLst>
          </p:cNvPr>
          <p:cNvSpPr txBox="1"/>
          <p:nvPr/>
        </p:nvSpPr>
        <p:spPr>
          <a:xfrm>
            <a:off x="8386253" y="775900"/>
            <a:ext cx="14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field</a:t>
            </a:r>
            <a:r>
              <a:rPr lang="fi-FI" sz="1200" dirty="0"/>
              <a:t> of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view</a:t>
            </a:r>
            <a:endParaRPr lang="en-GB" sz="1200" dirty="0"/>
          </a:p>
        </p:txBody>
      </p:sp>
      <p:cxnSp>
        <p:nvCxnSpPr>
          <p:cNvPr id="33" name="Suora nuoliyhdysviiva 32">
            <a:extLst>
              <a:ext uri="{FF2B5EF4-FFF2-40B4-BE49-F238E27FC236}">
                <a16:creationId xmlns:a16="http://schemas.microsoft.com/office/drawing/2014/main" id="{8566FB9C-3E53-4D02-B7A3-F8F7D0DF8CDF}"/>
              </a:ext>
            </a:extLst>
          </p:cNvPr>
          <p:cNvCxnSpPr/>
          <p:nvPr/>
        </p:nvCxnSpPr>
        <p:spPr>
          <a:xfrm flipH="1" flipV="1">
            <a:off x="8386253" y="3832523"/>
            <a:ext cx="1054732" cy="19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0A6B3E15-C4A5-4204-922A-8AA117ADECF0}"/>
              </a:ext>
            </a:extLst>
          </p:cNvPr>
          <p:cNvSpPr txBox="1"/>
          <p:nvPr/>
        </p:nvSpPr>
        <p:spPr>
          <a:xfrm>
            <a:off x="9109175" y="4037093"/>
            <a:ext cx="1918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circles</a:t>
            </a:r>
            <a:r>
              <a:rPr lang="fi-FI" sz="1200" dirty="0"/>
              <a:t> (</a:t>
            </a:r>
            <a:r>
              <a:rPr lang="fi-FI" sz="1200" dirty="0" err="1"/>
              <a:t>every</a:t>
            </a:r>
            <a:r>
              <a:rPr lang="fi-FI" sz="1200" dirty="0"/>
              <a:t> 10m)</a:t>
            </a:r>
            <a:endParaRPr lang="en-GB" sz="1200" dirty="0"/>
          </a:p>
        </p:txBody>
      </p: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AC6CA61E-194B-4C16-B461-87D56C6D9B2D}"/>
              </a:ext>
            </a:extLst>
          </p:cNvPr>
          <p:cNvCxnSpPr/>
          <p:nvPr/>
        </p:nvCxnSpPr>
        <p:spPr>
          <a:xfrm flipH="1" flipV="1">
            <a:off x="7557477" y="4314092"/>
            <a:ext cx="922215" cy="67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F44AD6D2-6EEE-41BF-A4A6-B788F6B9AD08}"/>
              </a:ext>
            </a:extLst>
          </p:cNvPr>
          <p:cNvSpPr txBox="1"/>
          <p:nvPr/>
        </p:nvSpPr>
        <p:spPr>
          <a:xfrm>
            <a:off x="8018584" y="5036173"/>
            <a:ext cx="3622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uncertainty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 = 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529925" y="585808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radius)</a:t>
            </a:r>
            <a:endParaRPr lang="en-GB" sz="12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7448AE6F-57B6-4CAC-B5E0-1B83D2EC1B51}"/>
              </a:ext>
            </a:extLst>
          </p:cNvPr>
          <p:cNvCxnSpPr/>
          <p:nvPr/>
        </p:nvCxnSpPr>
        <p:spPr>
          <a:xfrm flipH="1" flipV="1">
            <a:off x="7105360" y="3102708"/>
            <a:ext cx="2335625" cy="18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43EB626-E2FB-429C-BBA4-2048258B8AC0}"/>
              </a:ext>
            </a:extLst>
          </p:cNvPr>
          <p:cNvSpPr txBox="1"/>
          <p:nvPr/>
        </p:nvSpPr>
        <p:spPr>
          <a:xfrm>
            <a:off x="9440985" y="3174380"/>
            <a:ext cx="1402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r>
              <a:rPr lang="fi-FI" sz="1200" dirty="0"/>
              <a:t> (+</a:t>
            </a:r>
            <a:r>
              <a:rPr lang="fi-FI" sz="1200" dirty="0" err="1"/>
              <a:t>camera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7379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forecast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455465" y="582336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radius)</a:t>
            </a:r>
            <a:endParaRPr lang="en-GB" sz="12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758F838-A488-4DAE-8BED-B4BA61B8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25" y="1775482"/>
            <a:ext cx="2149963" cy="28796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BBCB8DF5-BAD8-47F2-850F-16B6FF50A6B2}"/>
              </a:ext>
            </a:extLst>
          </p:cNvPr>
          <p:cNvSpPr txBox="1"/>
          <p:nvPr/>
        </p:nvSpPr>
        <p:spPr>
          <a:xfrm>
            <a:off x="5137446" y="722921"/>
            <a:ext cx="3816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Forecast</a:t>
            </a:r>
            <a:r>
              <a:rPr lang="fi-FI" sz="1200" dirty="0"/>
              <a:t> made </a:t>
            </a:r>
            <a:r>
              <a:rPr lang="fi-FI" sz="1200" dirty="0" err="1"/>
              <a:t>every</a:t>
            </a:r>
            <a:r>
              <a:rPr lang="fi-FI" sz="1200" dirty="0"/>
              <a:t> FORECAST_INTERVAL (=1.0) </a:t>
            </a:r>
            <a:r>
              <a:rPr lang="fi-FI" sz="1200" dirty="0" err="1"/>
              <a:t>seconds</a:t>
            </a:r>
            <a:r>
              <a:rPr lang="fi-FI" sz="1200" dirty="0"/>
              <a:t> </a:t>
            </a:r>
            <a:endParaRPr lang="en-GB" sz="1200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6B735D87-E0F8-4341-B3FF-01255811B7A9}"/>
              </a:ext>
            </a:extLst>
          </p:cNvPr>
          <p:cNvSpPr txBox="1"/>
          <p:nvPr/>
        </p:nvSpPr>
        <p:spPr>
          <a:xfrm>
            <a:off x="8119721" y="2064371"/>
            <a:ext cx="265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when</a:t>
            </a:r>
            <a:r>
              <a:rPr lang="fi-FI" sz="1200" dirty="0"/>
              <a:t> </a:t>
            </a:r>
            <a:r>
              <a:rPr lang="fi-FI" sz="1200" dirty="0" err="1"/>
              <a:t>forecast</a:t>
            </a:r>
            <a:r>
              <a:rPr lang="fi-FI" sz="1200" dirty="0"/>
              <a:t> </a:t>
            </a:r>
            <a:r>
              <a:rPr lang="fi-FI" sz="1200" dirty="0" err="1"/>
              <a:t>was</a:t>
            </a:r>
            <a:r>
              <a:rPr lang="fi-FI" sz="1200" dirty="0"/>
              <a:t> made</a:t>
            </a:r>
            <a:endParaRPr lang="en-GB" sz="1200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EFD7FF2C-500F-4F31-A161-9999574EF83B}"/>
              </a:ext>
            </a:extLst>
          </p:cNvPr>
          <p:cNvCxnSpPr>
            <a:stCxn id="22" idx="1"/>
          </p:cNvCxnSpPr>
          <p:nvPr/>
        </p:nvCxnSpPr>
        <p:spPr>
          <a:xfrm flipH="1">
            <a:off x="6915611" y="2202871"/>
            <a:ext cx="1204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042906E-5A00-4BCA-A23F-15452BD87DE8}"/>
              </a:ext>
            </a:extLst>
          </p:cNvPr>
          <p:cNvSpPr txBox="1"/>
          <p:nvPr/>
        </p:nvSpPr>
        <p:spPr>
          <a:xfrm>
            <a:off x="8097279" y="2353260"/>
            <a:ext cx="156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current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66261233-5B58-4510-B38C-7D2DBDA15A4A}"/>
              </a:ext>
            </a:extLst>
          </p:cNvPr>
          <p:cNvCxnSpPr/>
          <p:nvPr/>
        </p:nvCxnSpPr>
        <p:spPr>
          <a:xfrm flipH="1" flipV="1">
            <a:off x="6947877" y="2341370"/>
            <a:ext cx="1008185" cy="15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iruutu 27">
            <a:extLst>
              <a:ext uri="{FF2B5EF4-FFF2-40B4-BE49-F238E27FC236}">
                <a16:creationId xmlns:a16="http://schemas.microsoft.com/office/drawing/2014/main" id="{5FD84AAE-4C1F-49F5-9E47-E1ED33128F48}"/>
              </a:ext>
            </a:extLst>
          </p:cNvPr>
          <p:cNvSpPr txBox="1"/>
          <p:nvPr/>
        </p:nvSpPr>
        <p:spPr>
          <a:xfrm>
            <a:off x="8097279" y="2642149"/>
            <a:ext cx="1983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predicted</a:t>
            </a:r>
            <a:r>
              <a:rPr lang="fi-FI" sz="1200" dirty="0"/>
              <a:t> </a:t>
            </a:r>
            <a:r>
              <a:rPr lang="fi-FI" sz="1200" dirty="0" err="1"/>
              <a:t>path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29C6537-8318-4E09-B121-3AF367CC3EA3}"/>
              </a:ext>
            </a:extLst>
          </p:cNvPr>
          <p:cNvCxnSpPr/>
          <p:nvPr/>
        </p:nvCxnSpPr>
        <p:spPr>
          <a:xfrm flipH="1" flipV="1">
            <a:off x="6947877" y="2555631"/>
            <a:ext cx="1008185" cy="22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7E74954-9A07-4DCD-95CB-5D45516A3C6F}"/>
              </a:ext>
            </a:extLst>
          </p:cNvPr>
          <p:cNvSpPr txBox="1"/>
          <p:nvPr/>
        </p:nvSpPr>
        <p:spPr>
          <a:xfrm>
            <a:off x="8097279" y="2931038"/>
            <a:ext cx="375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FORECAST_COUNT*FORECAST_DELTA</a:t>
            </a:r>
            <a:br>
              <a:rPr lang="fi-FI" sz="1200" dirty="0"/>
            </a:br>
            <a:r>
              <a:rPr lang="fi-FI" sz="1200" dirty="0" err="1"/>
              <a:t>seconds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AEC9446-5FB1-4793-BDDF-DE7A447956DC}"/>
              </a:ext>
            </a:extLst>
          </p:cNvPr>
          <p:cNvCxnSpPr/>
          <p:nvPr/>
        </p:nvCxnSpPr>
        <p:spPr>
          <a:xfrm flipH="1" flipV="1">
            <a:off x="7045468" y="2780648"/>
            <a:ext cx="989748" cy="26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59F34603-6F1B-4E49-9EAF-AC3E78AC5BA8}"/>
              </a:ext>
            </a:extLst>
          </p:cNvPr>
          <p:cNvSpPr txBox="1"/>
          <p:nvPr/>
        </p:nvSpPr>
        <p:spPr>
          <a:xfrm>
            <a:off x="5455465" y="1288321"/>
            <a:ext cx="735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endParaRPr lang="en-GB" sz="1200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22B151B-C7E8-4281-B861-9579F28D5804}"/>
              </a:ext>
            </a:extLst>
          </p:cNvPr>
          <p:cNvCxnSpPr/>
          <p:nvPr/>
        </p:nvCxnSpPr>
        <p:spPr>
          <a:xfrm>
            <a:off x="5823098" y="1625600"/>
            <a:ext cx="960656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8C52A23-392D-43E9-A4B9-3D63E0DAAE7E}"/>
              </a:ext>
            </a:extLst>
          </p:cNvPr>
          <p:cNvSpPr txBox="1"/>
          <p:nvPr/>
        </p:nvSpPr>
        <p:spPr>
          <a:xfrm>
            <a:off x="8119721" y="3491726"/>
            <a:ext cx="1628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probability</a:t>
            </a:r>
            <a:r>
              <a:rPr lang="fi-FI" sz="1200" dirty="0"/>
              <a:t> &gt; 1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DBF0E23-C0C7-4C2B-B67C-78E5C6753209}"/>
              </a:ext>
            </a:extLst>
          </p:cNvPr>
          <p:cNvCxnSpPr/>
          <p:nvPr/>
        </p:nvCxnSpPr>
        <p:spPr>
          <a:xfrm flipH="1" flipV="1">
            <a:off x="7112000" y="3392703"/>
            <a:ext cx="844062" cy="23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5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9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Logging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C10BCEAC-EA83-4CD7-B5B9-A44E8F1C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13" y="846015"/>
            <a:ext cx="5608175" cy="53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6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9CE3A77-0833-4389-A15F-9630CBF2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14" y="943708"/>
            <a:ext cx="5178895" cy="4141602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94101480-F596-457B-985A-500384212851}"/>
              </a:ext>
            </a:extLst>
          </p:cNvPr>
          <p:cNvSpPr txBox="1"/>
          <p:nvPr/>
        </p:nvSpPr>
        <p:spPr>
          <a:xfrm>
            <a:off x="5209514" y="5498793"/>
            <a:ext cx="3200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3-5 </a:t>
            </a:r>
            <a:r>
              <a:rPr lang="fi-FI" sz="1600" dirty="0" err="1"/>
              <a:t>videos</a:t>
            </a:r>
            <a:endParaRPr lang="fi-FI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Short </a:t>
            </a:r>
            <a:r>
              <a:rPr lang="fi-FI" sz="1600" dirty="0" err="1"/>
              <a:t>program</a:t>
            </a:r>
            <a:r>
              <a:rPr lang="fi-FI" sz="1600" dirty="0"/>
              <a:t> </a:t>
            </a: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review</a:t>
            </a:r>
            <a:endParaRPr lang="en-GB" sz="16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D082F15-44E6-45A9-BF40-FC4BD6F51FDE}"/>
              </a:ext>
            </a:extLst>
          </p:cNvPr>
          <p:cNvSpPr txBox="1"/>
          <p:nvPr/>
        </p:nvSpPr>
        <p:spPr>
          <a:xfrm>
            <a:off x="5209514" y="365658"/>
            <a:ext cx="122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How to </a:t>
            </a:r>
            <a:r>
              <a:rPr lang="fi-FI" sz="1600" dirty="0" err="1"/>
              <a:t>use</a:t>
            </a:r>
            <a:r>
              <a:rPr lang="fi-FI" sz="1600" dirty="0"/>
              <a:t>?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5428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1B8F5059-F31A-482F-9D1C-50D002EC11BB}"/>
              </a:ext>
            </a:extLst>
          </p:cNvPr>
          <p:cNvSpPr txBox="1"/>
          <p:nvPr/>
        </p:nvSpPr>
        <p:spPr>
          <a:xfrm>
            <a:off x="5462954" y="618161"/>
            <a:ext cx="5226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Why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  <a:br>
              <a:rPr lang="fi-FI" sz="1600" dirty="0"/>
            </a:b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Reduces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</a:t>
            </a:r>
            <a:r>
              <a:rPr lang="fi-FI" sz="1600" dirty="0" err="1"/>
              <a:t>noise</a:t>
            </a:r>
            <a:r>
              <a:rPr lang="fi-FI" sz="1600" dirty="0"/>
              <a:t> (</a:t>
            </a:r>
            <a:r>
              <a:rPr lang="fi-FI" sz="1600" dirty="0" err="1"/>
              <a:t>bounding</a:t>
            </a:r>
            <a:r>
              <a:rPr lang="fi-FI" sz="1600" dirty="0"/>
              <a:t> box)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Provides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 for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next</a:t>
            </a:r>
            <a:r>
              <a:rPr lang="fi-FI" sz="1600" dirty="0"/>
              <a:t> </a:t>
            </a:r>
            <a:r>
              <a:rPr lang="fi-FI" sz="1600" dirty="0" err="1"/>
              <a:t>frame</a:t>
            </a:r>
            <a:br>
              <a:rPr lang="fi-FI" sz="1600" dirty="0"/>
            </a:br>
            <a:r>
              <a:rPr lang="fi-FI" sz="1600" dirty="0"/>
              <a:t>-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easier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Predicts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</a:t>
            </a:r>
            <a:r>
              <a:rPr lang="fi-FI" sz="1600" dirty="0" err="1"/>
              <a:t>when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is </a:t>
            </a:r>
            <a:r>
              <a:rPr lang="fi-FI" sz="1600" dirty="0" err="1"/>
              <a:t>missing</a:t>
            </a:r>
            <a:endParaRPr lang="en-GB" sz="16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30FBDC9-85BC-41F1-9D1C-EC4ABFF6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56" y="3429000"/>
            <a:ext cx="5290160" cy="1045831"/>
          </a:xfrm>
          <a:prstGeom prst="rect">
            <a:avLst/>
          </a:prstGeom>
        </p:spPr>
      </p:pic>
      <p:sp>
        <p:nvSpPr>
          <p:cNvPr id="21" name="Tekstiruutu 20">
            <a:extLst>
              <a:ext uri="{FF2B5EF4-FFF2-40B4-BE49-F238E27FC236}">
                <a16:creationId xmlns:a16="http://schemas.microsoft.com/office/drawing/2014/main" id="{0A22FA1E-DCF0-4EAB-B853-0B6168EE5201}"/>
              </a:ext>
            </a:extLst>
          </p:cNvPr>
          <p:cNvSpPr txBox="1"/>
          <p:nvPr/>
        </p:nvSpPr>
        <p:spPr>
          <a:xfrm>
            <a:off x="5462954" y="2880716"/>
            <a:ext cx="1696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657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11.1.2018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F21CC5B-06ED-4440-B273-25199F60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E768794-06C2-4866-89D8-E3BF2876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321177"/>
            <a:ext cx="5108575" cy="3318875"/>
          </a:xfrm>
          <a:prstGeom prst="rect">
            <a:avLst/>
          </a:prstGeom>
        </p:spPr>
      </p:pic>
      <p:sp>
        <p:nvSpPr>
          <p:cNvPr id="8" name="Nuoli: Oikea 7">
            <a:extLst>
              <a:ext uri="{FF2B5EF4-FFF2-40B4-BE49-F238E27FC236}">
                <a16:creationId xmlns:a16="http://schemas.microsoft.com/office/drawing/2014/main" id="{63C86C37-6E38-4580-9ECE-A587C4B4BA64}"/>
              </a:ext>
            </a:extLst>
          </p:cNvPr>
          <p:cNvSpPr/>
          <p:nvPr/>
        </p:nvSpPr>
        <p:spPr>
          <a:xfrm rot="10800000">
            <a:off x="7112000" y="1464799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937B054A-AD3C-4E2A-8A7A-2B098F5E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523" y="3910267"/>
            <a:ext cx="3028340" cy="1225206"/>
          </a:xfrm>
          <a:prstGeom prst="rect">
            <a:avLst/>
          </a:prstGeom>
        </p:spPr>
      </p:pic>
      <p:sp>
        <p:nvSpPr>
          <p:cNvPr id="12" name="Nuoli: Oikea 11">
            <a:extLst>
              <a:ext uri="{FF2B5EF4-FFF2-40B4-BE49-F238E27FC236}">
                <a16:creationId xmlns:a16="http://schemas.microsoft.com/office/drawing/2014/main" id="{E92F4818-B716-45A0-949A-A929CF2A66D0}"/>
              </a:ext>
            </a:extLst>
          </p:cNvPr>
          <p:cNvSpPr/>
          <p:nvPr/>
        </p:nvSpPr>
        <p:spPr>
          <a:xfrm rot="10800000">
            <a:off x="7850553" y="4689816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248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68115EB-ED40-4930-BDD3-96C1BAA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57" y="1206202"/>
            <a:ext cx="3481325" cy="253744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6E4CFEC-7C55-489D-88F9-E36D9B0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796" y="1206202"/>
            <a:ext cx="3432320" cy="253744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D7CA32D-C019-4A1C-A12E-4147CB5D5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57" y="3957848"/>
            <a:ext cx="3481325" cy="2542881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3616C24B-B63F-4A57-9F83-EA6CCFB4DE6E}"/>
              </a:ext>
            </a:extLst>
          </p:cNvPr>
          <p:cNvSpPr txBox="1"/>
          <p:nvPr/>
        </p:nvSpPr>
        <p:spPr>
          <a:xfrm>
            <a:off x="4871957" y="357271"/>
            <a:ext cx="3514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Matched</a:t>
            </a:r>
            <a:r>
              <a:rPr lang="fi-FI" sz="1600" dirty="0"/>
              <a:t> status, </a:t>
            </a:r>
            <a:r>
              <a:rPr lang="fi-FI" sz="1600" dirty="0" err="1"/>
              <a:t>coordinate</a:t>
            </a:r>
            <a:r>
              <a:rPr lang="fi-FI" sz="1600" dirty="0"/>
              <a:t> and </a:t>
            </a:r>
            <a:r>
              <a:rPr lang="fi-FI" sz="1600" dirty="0" err="1"/>
              <a:t>velocity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104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B589B22-80F1-4AA6-96AF-0880E76F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889" y="1328107"/>
            <a:ext cx="3329565" cy="241465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942892-8CC5-427C-B81E-9B203699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63" y="1328108"/>
            <a:ext cx="3378172" cy="241465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9A94BFBA-652C-470D-AF74-E8DB806B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889" y="4030252"/>
            <a:ext cx="3329565" cy="2396587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F87F4C19-6834-4687-8321-56F81F763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763" y="4121906"/>
            <a:ext cx="3279008" cy="2304933"/>
          </a:xfrm>
          <a:prstGeom prst="rect">
            <a:avLst/>
          </a:prstGeom>
        </p:spPr>
      </p:pic>
      <p:sp>
        <p:nvSpPr>
          <p:cNvPr id="10" name="Tekstiruutu 9">
            <a:extLst>
              <a:ext uri="{FF2B5EF4-FFF2-40B4-BE49-F238E27FC236}">
                <a16:creationId xmlns:a16="http://schemas.microsoft.com/office/drawing/2014/main" id="{17C47721-4F20-43A6-98E3-5277E07421FF}"/>
              </a:ext>
            </a:extLst>
          </p:cNvPr>
          <p:cNvSpPr txBox="1"/>
          <p:nvPr/>
        </p:nvSpPr>
        <p:spPr>
          <a:xfrm>
            <a:off x="5148620" y="321177"/>
            <a:ext cx="1730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Covariance</a:t>
            </a:r>
            <a:r>
              <a:rPr lang="fi-FI" sz="1600" dirty="0"/>
              <a:t> </a:t>
            </a:r>
            <a:r>
              <a:rPr lang="fi-FI" sz="1600" dirty="0" err="1"/>
              <a:t>matrix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69C1071-5E0F-4D10-A1A8-58EFD1CEDBAD}"/>
              </a:ext>
            </a:extLst>
          </p:cNvPr>
          <p:cNvSpPr txBox="1"/>
          <p:nvPr/>
        </p:nvSpPr>
        <p:spPr>
          <a:xfrm>
            <a:off x="5148620" y="745123"/>
            <a:ext cx="1554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0=</a:t>
            </a:r>
            <a:r>
              <a:rPr lang="fi-FI" sz="1200" dirty="0" err="1"/>
              <a:t>location</a:t>
            </a:r>
            <a:r>
              <a:rPr lang="fi-FI" sz="1200" dirty="0"/>
              <a:t>, 1=</a:t>
            </a:r>
            <a:r>
              <a:rPr lang="fi-FI" sz="1200" dirty="0" err="1"/>
              <a:t>velocity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1969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71374B1-2F93-4CBA-A773-17A4EB11D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59" y="1593273"/>
            <a:ext cx="4769922" cy="2608219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0ED21B02-BB80-47F8-B5AD-87FD768A5F87}"/>
              </a:ext>
            </a:extLst>
          </p:cNvPr>
          <p:cNvSpPr txBox="1"/>
          <p:nvPr/>
        </p:nvSpPr>
        <p:spPr>
          <a:xfrm>
            <a:off x="4966575" y="4848503"/>
            <a:ext cx="526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Good</a:t>
            </a:r>
            <a:r>
              <a:rPr lang="fi-FI" sz="1400" dirty="0"/>
              <a:t> </a:t>
            </a:r>
            <a:r>
              <a:rPr lang="fi-FI" sz="1400" dirty="0" err="1"/>
              <a:t>value</a:t>
            </a:r>
            <a:r>
              <a:rPr lang="fi-FI" sz="1400" dirty="0"/>
              <a:t> for </a:t>
            </a:r>
            <a:r>
              <a:rPr lang="fi-FI" sz="1400" dirty="0" err="1"/>
              <a:t>creating</a:t>
            </a:r>
            <a:r>
              <a:rPr lang="fi-FI" sz="1400" dirty="0"/>
              <a:t> a </a:t>
            </a:r>
            <a:r>
              <a:rPr lang="fi-FI" sz="1400" dirty="0" err="1"/>
              <a:t>new</a:t>
            </a:r>
            <a:r>
              <a:rPr lang="fi-FI" sz="1400" dirty="0"/>
              <a:t> </a:t>
            </a:r>
            <a:r>
              <a:rPr lang="fi-FI" sz="1400" dirty="0" err="1"/>
              <a:t>pattern</a:t>
            </a:r>
            <a:r>
              <a:rPr lang="fi-FI" sz="1400" dirty="0"/>
              <a:t> is </a:t>
            </a:r>
            <a:r>
              <a:rPr lang="fi-FI" sz="1400" dirty="0" err="1"/>
              <a:t>between</a:t>
            </a:r>
            <a:r>
              <a:rPr lang="fi-FI" sz="1400" dirty="0"/>
              <a:t> 0.8 and 0.9.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608460B4-DE5B-42B2-8D49-9AF2E626D692}"/>
              </a:ext>
            </a:extLst>
          </p:cNvPr>
          <p:cNvSpPr txBox="1"/>
          <p:nvPr/>
        </p:nvSpPr>
        <p:spPr>
          <a:xfrm>
            <a:off x="5021283" y="321177"/>
            <a:ext cx="591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 to </a:t>
            </a:r>
            <a:r>
              <a:rPr lang="fi-FI" sz="1600" dirty="0" err="1"/>
              <a:t>create</a:t>
            </a:r>
            <a:r>
              <a:rPr lang="fi-FI" sz="1600" dirty="0"/>
              <a:t> a </a:t>
            </a:r>
            <a:r>
              <a:rPr lang="fi-FI" sz="1600" dirty="0" err="1"/>
              <a:t>pattern</a:t>
            </a:r>
            <a:r>
              <a:rPr lang="fi-FI" sz="1600" dirty="0"/>
              <a:t> (and </a:t>
            </a:r>
            <a:r>
              <a:rPr lang="fi-FI" sz="1600" dirty="0" err="1"/>
              <a:t>body</a:t>
            </a:r>
            <a:r>
              <a:rPr lang="fi-FI" sz="1600" dirty="0"/>
              <a:t>)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varied</a:t>
            </a:r>
            <a:r>
              <a:rPr lang="fi-FI" sz="1600" dirty="0"/>
              <a:t> </a:t>
            </a:r>
            <a:br>
              <a:rPr lang="fi-FI" sz="1600" dirty="0"/>
            </a:br>
            <a:r>
              <a:rPr lang="fi-FI" sz="1600" dirty="0" err="1"/>
              <a:t>between</a:t>
            </a:r>
            <a:r>
              <a:rPr lang="fi-FI" sz="1600" dirty="0"/>
              <a:t> 0 and 1.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bodies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r>
              <a:rPr lang="fi-FI" sz="1600" dirty="0"/>
              <a:t>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compared</a:t>
            </a:r>
            <a:r>
              <a:rPr lang="fi-FI" sz="1600" dirty="0"/>
              <a:t> to</a:t>
            </a:r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true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objects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video.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79273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CE506C0-A0DE-4207-A7C6-607276EE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551" y="321177"/>
            <a:ext cx="3789793" cy="2126188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984C6D52-983E-4507-A646-5F8D3444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551" y="2613164"/>
            <a:ext cx="3826809" cy="2601282"/>
          </a:xfrm>
          <a:prstGeom prst="rect">
            <a:avLst/>
          </a:prstGeom>
        </p:spPr>
      </p:pic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CB50BD9-5839-4BD3-82AB-5EE9D5732E16}"/>
              </a:ext>
            </a:extLst>
          </p:cNvPr>
          <p:cNvCxnSpPr>
            <a:cxnSpLocks/>
          </p:cNvCxnSpPr>
          <p:nvPr/>
        </p:nvCxnSpPr>
        <p:spPr>
          <a:xfrm>
            <a:off x="5090551" y="3251132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74035977-A5A4-454B-8FAD-3A33A79C9905}"/>
              </a:ext>
            </a:extLst>
          </p:cNvPr>
          <p:cNvSpPr txBox="1"/>
          <p:nvPr/>
        </p:nvSpPr>
        <p:spPr>
          <a:xfrm>
            <a:off x="9006424" y="391380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update</a:t>
            </a:r>
            <a:endParaRPr lang="en-GB" sz="10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39E7108-4F7C-414D-A568-C845016518B2}"/>
              </a:ext>
            </a:extLst>
          </p:cNvPr>
          <p:cNvSpPr txBox="1"/>
          <p:nvPr/>
        </p:nvSpPr>
        <p:spPr>
          <a:xfrm>
            <a:off x="9006424" y="2786046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create</a:t>
            </a:r>
            <a:endParaRPr lang="en-GB" sz="10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AC18CE48-DBDC-4D7E-AD81-0D9C399BBEF7}"/>
              </a:ext>
            </a:extLst>
          </p:cNvPr>
          <p:cNvSpPr txBox="1"/>
          <p:nvPr/>
        </p:nvSpPr>
        <p:spPr>
          <a:xfrm>
            <a:off x="5090551" y="5509370"/>
            <a:ext cx="48076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Different</a:t>
            </a:r>
            <a:r>
              <a:rPr lang="fi-FI" sz="1600" dirty="0"/>
              <a:t> </a:t>
            </a:r>
            <a:r>
              <a:rPr lang="fi-FI" sz="1600" dirty="0" err="1"/>
              <a:t>levels</a:t>
            </a:r>
            <a:r>
              <a:rPr lang="fi-FI" sz="1600" dirty="0"/>
              <a:t> for </a:t>
            </a:r>
            <a:r>
              <a:rPr lang="fi-FI" sz="1600" dirty="0" err="1"/>
              <a:t>creating</a:t>
            </a:r>
            <a:r>
              <a:rPr lang="fi-FI" sz="1600" dirty="0"/>
              <a:t> and </a:t>
            </a:r>
            <a:r>
              <a:rPr lang="fi-FI" sz="1600" dirty="0" err="1"/>
              <a:t>updating</a:t>
            </a:r>
            <a:r>
              <a:rPr lang="fi-FI" sz="1600" dirty="0"/>
              <a:t> image </a:t>
            </a:r>
            <a:r>
              <a:rPr lang="fi-FI" sz="1600" dirty="0" err="1"/>
              <a:t>object</a:t>
            </a:r>
            <a:r>
              <a:rPr lang="fi-FI" sz="1600" dirty="0"/>
              <a:t>. </a:t>
            </a:r>
          </a:p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CONFIDENCE_LEVEL_CREATE (0.8)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CONFIDENCE_LEVEL_UPDATE (0.2)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5D17DDE-BA94-4838-8EFC-919B15460063}"/>
              </a:ext>
            </a:extLst>
          </p:cNvPr>
          <p:cNvSpPr txBox="1"/>
          <p:nvPr/>
        </p:nvSpPr>
        <p:spPr>
          <a:xfrm>
            <a:off x="9079837" y="1175522"/>
            <a:ext cx="208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r>
              <a:rPr lang="fi-FI" sz="1200" dirty="0"/>
              <a:t> </a:t>
            </a:r>
            <a:r>
              <a:rPr lang="fi-FI" sz="1200" dirty="0" err="1"/>
              <a:t>level</a:t>
            </a:r>
            <a:r>
              <a:rPr lang="fi-FI" sz="1200" dirty="0"/>
              <a:t> </a:t>
            </a:r>
            <a:r>
              <a:rPr lang="fi-FI" sz="1200" dirty="0" err="1"/>
              <a:t>has</a:t>
            </a:r>
            <a:r>
              <a:rPr lang="fi-FI" sz="1200" dirty="0"/>
              <a:t> </a:t>
            </a:r>
            <a:r>
              <a:rPr lang="fi-FI" sz="1200" dirty="0" err="1"/>
              <a:t>dynamics</a:t>
            </a:r>
            <a:endParaRPr lang="en-GB" sz="12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6D310BD6-163C-45CA-AB6A-6584DBE3AFB9}"/>
              </a:ext>
            </a:extLst>
          </p:cNvPr>
          <p:cNvCxnSpPr>
            <a:cxnSpLocks/>
          </p:cNvCxnSpPr>
          <p:nvPr/>
        </p:nvCxnSpPr>
        <p:spPr>
          <a:xfrm>
            <a:off x="5094333" y="5122727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76182388-65A5-495B-9E99-FAD589698BA5}"/>
              </a:ext>
            </a:extLst>
          </p:cNvPr>
          <p:cNvSpPr txBox="1"/>
          <p:nvPr/>
        </p:nvSpPr>
        <p:spPr>
          <a:xfrm>
            <a:off x="9032071" y="5171883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ignore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094528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41F5F0F-A0CF-49E2-B183-BA941B28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226" y="1899528"/>
            <a:ext cx="2857781" cy="1431014"/>
          </a:xfrm>
          <a:prstGeom prst="rect">
            <a:avLst/>
          </a:prstGeom>
        </p:spPr>
      </p:pic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7C331FD5-8527-495C-8ED3-8AFF93DEA994}"/>
              </a:ext>
            </a:extLst>
          </p:cNvPr>
          <p:cNvCxnSpPr>
            <a:cxnSpLocks/>
          </p:cNvCxnSpPr>
          <p:nvPr/>
        </p:nvCxnSpPr>
        <p:spPr>
          <a:xfrm flipH="1">
            <a:off x="7745046" y="2494552"/>
            <a:ext cx="1750646" cy="71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iruutu 8">
            <a:extLst>
              <a:ext uri="{FF2B5EF4-FFF2-40B4-BE49-F238E27FC236}">
                <a16:creationId xmlns:a16="http://schemas.microsoft.com/office/drawing/2014/main" id="{5AFED2C8-321D-4269-B830-37EFA2B4D650}"/>
              </a:ext>
            </a:extLst>
          </p:cNvPr>
          <p:cNvSpPr txBox="1"/>
          <p:nvPr/>
        </p:nvSpPr>
        <p:spPr>
          <a:xfrm>
            <a:off x="4960866" y="321177"/>
            <a:ext cx="4603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problem</a:t>
            </a:r>
            <a:r>
              <a:rPr lang="fi-FI" sz="1600" dirty="0"/>
              <a:t>:</a:t>
            </a:r>
            <a:br>
              <a:rPr lang="fi-FI" sz="1600" dirty="0"/>
            </a:br>
            <a:r>
              <a:rPr lang="fi-FI" sz="1600" dirty="0" err="1"/>
              <a:t>Bounding</a:t>
            </a:r>
            <a:r>
              <a:rPr lang="fi-FI" sz="1600" dirty="0"/>
              <a:t> box </a:t>
            </a:r>
            <a:r>
              <a:rPr lang="fi-FI" sz="1600" dirty="0" err="1"/>
              <a:t>size</a:t>
            </a:r>
            <a:r>
              <a:rPr lang="fi-FI" sz="1600" dirty="0"/>
              <a:t> and </a:t>
            </a:r>
            <a:r>
              <a:rPr lang="fi-FI" sz="1600" dirty="0" err="1"/>
              <a:t>form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distorded</a:t>
            </a:r>
            <a:r>
              <a:rPr lang="fi-FI" sz="1600" dirty="0"/>
              <a:t> </a:t>
            </a:r>
            <a:r>
              <a:rPr lang="fi-FI" sz="1600" dirty="0" err="1"/>
              <a:t>near</a:t>
            </a:r>
            <a:r>
              <a:rPr lang="fi-FI" sz="1600" dirty="0"/>
              <a:t> </a:t>
            </a:r>
            <a:r>
              <a:rPr lang="fi-FI" sz="1600" dirty="0" err="1"/>
              <a:t>edges</a:t>
            </a:r>
            <a:endParaRPr lang="en-GB" sz="16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05D4173B-ECC7-4626-8F9A-1F42F697BD12}"/>
              </a:ext>
            </a:extLst>
          </p:cNvPr>
          <p:cNvSpPr txBox="1"/>
          <p:nvPr/>
        </p:nvSpPr>
        <p:spPr>
          <a:xfrm>
            <a:off x="4960866" y="4214703"/>
            <a:ext cx="338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</a:t>
            </a:r>
            <a:r>
              <a:rPr lang="fi-FI" sz="1600" dirty="0"/>
              <a:t> BORDER_WIDTH (30)</a:t>
            </a:r>
          </a:p>
        </p:txBody>
      </p:sp>
    </p:spTree>
    <p:extLst>
      <p:ext uri="{BB962C8B-B14F-4D97-AF65-F5344CB8AC3E}">
        <p14:creationId xmlns:p14="http://schemas.microsoft.com/office/powerpoint/2010/main" val="2711212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545E925B-5CCC-4282-AD12-6BA66CC52B4F}"/>
              </a:ext>
            </a:extLst>
          </p:cNvPr>
          <p:cNvSpPr/>
          <p:nvPr/>
        </p:nvSpPr>
        <p:spPr>
          <a:xfrm>
            <a:off x="5130140" y="321177"/>
            <a:ext cx="6363920" cy="342657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4CA7FC85-04BF-41C2-AA36-75972BB7DE52}"/>
              </a:ext>
            </a:extLst>
          </p:cNvPr>
          <p:cNvSpPr/>
          <p:nvPr/>
        </p:nvSpPr>
        <p:spPr>
          <a:xfrm>
            <a:off x="5569526" y="713064"/>
            <a:ext cx="5468589" cy="2565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146CBA5D-9C26-4108-BDDC-870E1788562A}"/>
              </a:ext>
            </a:extLst>
          </p:cNvPr>
          <p:cNvSpPr/>
          <p:nvPr/>
        </p:nvSpPr>
        <p:spPr>
          <a:xfrm>
            <a:off x="6476211" y="1676873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1</a:t>
            </a:r>
            <a:endParaRPr lang="en-GB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0BED21D-899F-4671-96BB-81D1307FA40A}"/>
              </a:ext>
            </a:extLst>
          </p:cNvPr>
          <p:cNvSpPr/>
          <p:nvPr/>
        </p:nvSpPr>
        <p:spPr>
          <a:xfrm>
            <a:off x="7214570" y="2884292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2</a:t>
            </a:r>
            <a:endParaRPr lang="en-GB" dirty="0"/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7FCADB2E-B55F-4560-918A-11AEA07EDB35}"/>
              </a:ext>
            </a:extLst>
          </p:cNvPr>
          <p:cNvSpPr/>
          <p:nvPr/>
        </p:nvSpPr>
        <p:spPr>
          <a:xfrm>
            <a:off x="8666824" y="3327976"/>
            <a:ext cx="498764" cy="3384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4</a:t>
            </a:r>
            <a:endParaRPr lang="en-GB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6EB1A833-9041-45AE-AE18-41051816A147}"/>
              </a:ext>
            </a:extLst>
          </p:cNvPr>
          <p:cNvSpPr/>
          <p:nvPr/>
        </p:nvSpPr>
        <p:spPr>
          <a:xfrm>
            <a:off x="7982885" y="3071174"/>
            <a:ext cx="498764" cy="8520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</a:t>
            </a:r>
            <a:endParaRPr lang="en-GB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4CB31E66-0DC4-4DC3-96DB-278E28DB49F7}"/>
              </a:ext>
            </a:extLst>
          </p:cNvPr>
          <p:cNvSpPr/>
          <p:nvPr/>
        </p:nvSpPr>
        <p:spPr>
          <a:xfrm>
            <a:off x="10215217" y="3832523"/>
            <a:ext cx="498764" cy="5997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6</a:t>
            </a:r>
            <a:endParaRPr lang="en-GB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7411CD8C-E17F-48CB-B5E7-213CE40B4E39}"/>
              </a:ext>
            </a:extLst>
          </p:cNvPr>
          <p:cNvSpPr/>
          <p:nvPr/>
        </p:nvSpPr>
        <p:spPr>
          <a:xfrm>
            <a:off x="9435139" y="3430399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5</a:t>
            </a:r>
            <a:endParaRPr lang="en-GB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E287FF-637C-4BE4-A47D-1941B3A558CB}"/>
              </a:ext>
            </a:extLst>
          </p:cNvPr>
          <p:cNvSpPr txBox="1"/>
          <p:nvPr/>
        </p:nvSpPr>
        <p:spPr>
          <a:xfrm>
            <a:off x="8022079" y="5696562"/>
            <a:ext cx="383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If a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touches</a:t>
            </a:r>
            <a:r>
              <a:rPr lang="fi-FI" sz="1600" dirty="0"/>
              <a:t> 3 </a:t>
            </a:r>
            <a:r>
              <a:rPr lang="fi-FI" sz="1600" dirty="0" err="1"/>
              <a:t>borders</a:t>
            </a:r>
            <a:r>
              <a:rPr lang="fi-FI" sz="1600" dirty="0"/>
              <a:t>, it is </a:t>
            </a:r>
            <a:r>
              <a:rPr lang="fi-FI" sz="1600" dirty="0" err="1"/>
              <a:t>removed</a:t>
            </a:r>
            <a:endParaRPr lang="fi-FI" sz="1600" dirty="0"/>
          </a:p>
          <a:p>
            <a:r>
              <a:rPr lang="fi-FI" sz="1600" dirty="0" err="1"/>
              <a:t>Reliable</a:t>
            </a:r>
            <a:r>
              <a:rPr lang="fi-FI" sz="1600" dirty="0"/>
              <a:t> =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information</a:t>
            </a:r>
            <a:r>
              <a:rPr lang="fi-FI" sz="1600" dirty="0"/>
              <a:t> </a:t>
            </a:r>
            <a:r>
              <a:rPr lang="fi-FI" sz="1600" dirty="0" err="1"/>
              <a:t>updated</a:t>
            </a:r>
            <a:endParaRPr lang="en-GB" sz="1600" dirty="0"/>
          </a:p>
        </p:txBody>
      </p:sp>
      <p:sp>
        <p:nvSpPr>
          <p:cNvPr id="22" name="Tasakylkinen kolmio 21">
            <a:extLst>
              <a:ext uri="{FF2B5EF4-FFF2-40B4-BE49-F238E27FC236}">
                <a16:creationId xmlns:a16="http://schemas.microsoft.com/office/drawing/2014/main" id="{ABDB4CF6-0969-44E2-A7BB-C7C8058E6B57}"/>
              </a:ext>
            </a:extLst>
          </p:cNvPr>
          <p:cNvSpPr/>
          <p:nvPr/>
        </p:nvSpPr>
        <p:spPr>
          <a:xfrm rot="10800000">
            <a:off x="8149140" y="3929787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asakylkinen kolmio 25">
            <a:extLst>
              <a:ext uri="{FF2B5EF4-FFF2-40B4-BE49-F238E27FC236}">
                <a16:creationId xmlns:a16="http://schemas.microsoft.com/office/drawing/2014/main" id="{0EF9C023-C405-472D-B5C0-EC5B54E62E4A}"/>
              </a:ext>
            </a:extLst>
          </p:cNvPr>
          <p:cNvSpPr/>
          <p:nvPr/>
        </p:nvSpPr>
        <p:spPr>
          <a:xfrm rot="10800000">
            <a:off x="9601394" y="4040221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08B902A-14CF-429D-8A12-837A7502EFE2}"/>
              </a:ext>
            </a:extLst>
          </p:cNvPr>
          <p:cNvSpPr txBox="1"/>
          <p:nvPr/>
        </p:nvSpPr>
        <p:spPr>
          <a:xfrm>
            <a:off x="8149139" y="4267661"/>
            <a:ext cx="1095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Done</a:t>
            </a:r>
            <a:r>
              <a:rPr lang="fi-FI" sz="1600" dirty="0"/>
              <a:t>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left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right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bottom</a:t>
            </a:r>
            <a:endParaRPr lang="en-GB" sz="1600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84F489E-D361-4331-AAB5-6788CF37DF7E}"/>
              </a:ext>
            </a:extLst>
          </p:cNvPr>
          <p:cNvSpPr txBox="1"/>
          <p:nvPr/>
        </p:nvSpPr>
        <p:spPr>
          <a:xfrm>
            <a:off x="5263496" y="4273186"/>
            <a:ext cx="24498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removed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8870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Pattern Retention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9075D5FA-6BD9-4C2F-827B-EA4A5A5A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49" y="321177"/>
            <a:ext cx="4534881" cy="280765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1CD2F122-26DE-486E-94A3-0F383E129330}"/>
              </a:ext>
            </a:extLst>
          </p:cNvPr>
          <p:cNvSpPr txBox="1"/>
          <p:nvPr/>
        </p:nvSpPr>
        <p:spPr>
          <a:xfrm>
            <a:off x="5123949" y="3824839"/>
            <a:ext cx="649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removed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detected</a:t>
            </a:r>
            <a:r>
              <a:rPr lang="fi-FI" dirty="0"/>
              <a:t> in RETENTION_COUNT_MAX (30) </a:t>
            </a:r>
            <a:r>
              <a:rPr lang="fi-FI" dirty="0" err="1"/>
              <a:t>successive</a:t>
            </a:r>
            <a:r>
              <a:rPr lang="fi-FI" dirty="0"/>
              <a:t> </a:t>
            </a:r>
            <a:r>
              <a:rPr lang="fi-FI" dirty="0" err="1"/>
              <a:t>frames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9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9F6558A5-B627-4DD5-84C3-F39E570FC91A}"/>
              </a:ext>
            </a:extLst>
          </p:cNvPr>
          <p:cNvCxnSpPr/>
          <p:nvPr/>
        </p:nvCxnSpPr>
        <p:spPr>
          <a:xfrm>
            <a:off x="5306190" y="1988986"/>
            <a:ext cx="5346237" cy="46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28A421F8-587E-487E-A72D-63942395C22C}"/>
              </a:ext>
            </a:extLst>
          </p:cNvPr>
          <p:cNvCxnSpPr>
            <a:cxnSpLocks/>
          </p:cNvCxnSpPr>
          <p:nvPr/>
        </p:nvCxnSpPr>
        <p:spPr>
          <a:xfrm>
            <a:off x="6474219" y="1044551"/>
            <a:ext cx="0" cy="1096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B2CE1E28-CE20-4B76-B339-6A57667689F6}"/>
              </a:ext>
            </a:extLst>
          </p:cNvPr>
          <p:cNvCxnSpPr/>
          <p:nvPr/>
        </p:nvCxnSpPr>
        <p:spPr>
          <a:xfrm>
            <a:off x="9924911" y="660770"/>
            <a:ext cx="0" cy="7675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CCB01C45-98CC-40A7-BD3D-9FCF287E47C3}"/>
              </a:ext>
            </a:extLst>
          </p:cNvPr>
          <p:cNvCxnSpPr/>
          <p:nvPr/>
        </p:nvCxnSpPr>
        <p:spPr>
          <a:xfrm flipV="1">
            <a:off x="5306190" y="660770"/>
            <a:ext cx="4618721" cy="132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22">
            <a:extLst>
              <a:ext uri="{FF2B5EF4-FFF2-40B4-BE49-F238E27FC236}">
                <a16:creationId xmlns:a16="http://schemas.microsoft.com/office/drawing/2014/main" id="{866A79DA-AB0B-4D93-BADC-4C7E583456C8}"/>
              </a:ext>
            </a:extLst>
          </p:cNvPr>
          <p:cNvCxnSpPr/>
          <p:nvPr/>
        </p:nvCxnSpPr>
        <p:spPr>
          <a:xfrm flipH="1">
            <a:off x="5306190" y="1428332"/>
            <a:ext cx="4618721" cy="56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>
            <a:extLst>
              <a:ext uri="{FF2B5EF4-FFF2-40B4-BE49-F238E27FC236}">
                <a16:creationId xmlns:a16="http://schemas.microsoft.com/office/drawing/2014/main" id="{E29FD974-A49B-4117-BDC9-08EC339441D8}"/>
              </a:ext>
            </a:extLst>
          </p:cNvPr>
          <p:cNvCxnSpPr>
            <a:cxnSpLocks/>
          </p:cNvCxnSpPr>
          <p:nvPr/>
        </p:nvCxnSpPr>
        <p:spPr>
          <a:xfrm>
            <a:off x="6474219" y="1641915"/>
            <a:ext cx="0" cy="233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E36E158A-F799-403B-8C52-1CCC130E5403}"/>
              </a:ext>
            </a:extLst>
          </p:cNvPr>
          <p:cNvCxnSpPr/>
          <p:nvPr/>
        </p:nvCxnSpPr>
        <p:spPr>
          <a:xfrm flipH="1">
            <a:off x="5352911" y="1044551"/>
            <a:ext cx="4572000" cy="94443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nuoliyhdysviiva 30">
            <a:extLst>
              <a:ext uri="{FF2B5EF4-FFF2-40B4-BE49-F238E27FC236}">
                <a16:creationId xmlns:a16="http://schemas.microsoft.com/office/drawing/2014/main" id="{F86281E7-0436-410D-A12D-5A141B7DD96C}"/>
              </a:ext>
            </a:extLst>
          </p:cNvPr>
          <p:cNvCxnSpPr>
            <a:cxnSpLocks/>
          </p:cNvCxnSpPr>
          <p:nvPr/>
        </p:nvCxnSpPr>
        <p:spPr>
          <a:xfrm>
            <a:off x="5306190" y="2322709"/>
            <a:ext cx="116802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76247A3-7A3F-4A61-AFFF-FC5DAE6C21BE}"/>
              </a:ext>
            </a:extLst>
          </p:cNvPr>
          <p:cNvSpPr txBox="1"/>
          <p:nvPr/>
        </p:nvSpPr>
        <p:spPr>
          <a:xfrm>
            <a:off x="5661573" y="2098369"/>
            <a:ext cx="223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90F5106F-FDBC-4746-8D7C-71F847C292FB}"/>
              </a:ext>
            </a:extLst>
          </p:cNvPr>
          <p:cNvSpPr txBox="1"/>
          <p:nvPr/>
        </p:nvSpPr>
        <p:spPr>
          <a:xfrm>
            <a:off x="5217982" y="176287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A</a:t>
            </a:r>
            <a:endParaRPr lang="en-GB" sz="10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8B311162-20B7-4224-AF2F-E911644EF9B1}"/>
              </a:ext>
            </a:extLst>
          </p:cNvPr>
          <p:cNvSpPr txBox="1"/>
          <p:nvPr/>
        </p:nvSpPr>
        <p:spPr>
          <a:xfrm>
            <a:off x="6415269" y="178642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B</a:t>
            </a:r>
            <a:endParaRPr lang="en-GB" sz="10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864F2AD7-4F61-4819-9983-77AA3085009B}"/>
              </a:ext>
            </a:extLst>
          </p:cNvPr>
          <p:cNvSpPr txBox="1"/>
          <p:nvPr/>
        </p:nvSpPr>
        <p:spPr>
          <a:xfrm>
            <a:off x="9905872" y="1346469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C</a:t>
            </a:r>
            <a:endParaRPr lang="en-GB" sz="10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217A0AC9-9287-448F-8473-262DB4324635}"/>
              </a:ext>
            </a:extLst>
          </p:cNvPr>
          <p:cNvSpPr txBox="1"/>
          <p:nvPr/>
        </p:nvSpPr>
        <p:spPr>
          <a:xfrm>
            <a:off x="9886321" y="496412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D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B1C8CCE1-2893-4490-B269-2C100882C923}"/>
              </a:ext>
            </a:extLst>
          </p:cNvPr>
          <p:cNvSpPr txBox="1"/>
          <p:nvPr/>
        </p:nvSpPr>
        <p:spPr>
          <a:xfrm>
            <a:off x="6423510" y="1375581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E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E641705-9904-40D3-9EBE-21A6368ACD27}"/>
              </a:ext>
            </a:extLst>
          </p:cNvPr>
          <p:cNvSpPr txBox="1"/>
          <p:nvPr/>
        </p:nvSpPr>
        <p:spPr>
          <a:xfrm>
            <a:off x="10159468" y="914400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endParaRPr lang="en-GB" sz="1000" dirty="0"/>
          </a:p>
        </p:txBody>
      </p:sp>
      <p:cxnSp>
        <p:nvCxnSpPr>
          <p:cNvPr id="45" name="Suora nuoliyhdysviiva 44">
            <a:extLst>
              <a:ext uri="{FF2B5EF4-FFF2-40B4-BE49-F238E27FC236}">
                <a16:creationId xmlns:a16="http://schemas.microsoft.com/office/drawing/2014/main" id="{C6B70DFB-6EE8-4028-AA1D-002A40AA0CF2}"/>
              </a:ext>
            </a:extLst>
          </p:cNvPr>
          <p:cNvCxnSpPr>
            <a:cxnSpLocks/>
            <a:stCxn id="42" idx="3"/>
            <a:endCxn id="41" idx="3"/>
          </p:cNvCxnSpPr>
          <p:nvPr/>
        </p:nvCxnSpPr>
        <p:spPr>
          <a:xfrm>
            <a:off x="10149535" y="619523"/>
            <a:ext cx="9933" cy="85005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83020111-5550-410C-A484-FF413A715B4B}"/>
              </a:ext>
            </a:extLst>
          </p:cNvPr>
          <p:cNvCxnSpPr>
            <a:cxnSpLocks/>
          </p:cNvCxnSpPr>
          <p:nvPr/>
        </p:nvCxnSpPr>
        <p:spPr>
          <a:xfrm>
            <a:off x="6588241" y="1602176"/>
            <a:ext cx="0" cy="25436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iruutu 52">
            <a:extLst>
              <a:ext uri="{FF2B5EF4-FFF2-40B4-BE49-F238E27FC236}">
                <a16:creationId xmlns:a16="http://schemas.microsoft.com/office/drawing/2014/main" id="{7C5A0935-B93A-40DD-8F8E-2E67ADE76B70}"/>
              </a:ext>
            </a:extLst>
          </p:cNvPr>
          <p:cNvSpPr txBox="1"/>
          <p:nvPr/>
        </p:nvSpPr>
        <p:spPr>
          <a:xfrm>
            <a:off x="6599850" y="1608075"/>
            <a:ext cx="280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813DD17E-EED8-4391-A4A1-73CDED3C4BE0}"/>
              </a:ext>
            </a:extLst>
          </p:cNvPr>
          <p:cNvSpPr txBox="1"/>
          <p:nvPr/>
        </p:nvSpPr>
        <p:spPr>
          <a:xfrm>
            <a:off x="5227994" y="2926541"/>
            <a:ext cx="303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Similar</a:t>
            </a:r>
            <a:r>
              <a:rPr lang="fi-FI" dirty="0"/>
              <a:t> </a:t>
            </a:r>
            <a:r>
              <a:rPr lang="fi-FI" dirty="0" err="1"/>
              <a:t>triangles</a:t>
            </a:r>
            <a:r>
              <a:rPr lang="fi-FI" dirty="0"/>
              <a:t> AGE and AFD: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/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0.5∗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𝐴𝐺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fi-FI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kstiruutu 55">
            <a:extLst>
              <a:ext uri="{FF2B5EF4-FFF2-40B4-BE49-F238E27FC236}">
                <a16:creationId xmlns:a16="http://schemas.microsoft.com/office/drawing/2014/main" id="{DF312480-7BF8-4933-9E63-C045F5E5E2AA}"/>
              </a:ext>
            </a:extLst>
          </p:cNvPr>
          <p:cNvSpPr txBox="1"/>
          <p:nvPr/>
        </p:nvSpPr>
        <p:spPr>
          <a:xfrm>
            <a:off x="7201578" y="1722652"/>
            <a:ext cx="256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α</a:t>
            </a:r>
            <a:endParaRPr lang="en-GB" sz="1000" dirty="0"/>
          </a:p>
        </p:txBody>
      </p:sp>
      <p:sp>
        <p:nvSpPr>
          <p:cNvPr id="54" name="Kaari 53">
            <a:extLst>
              <a:ext uri="{FF2B5EF4-FFF2-40B4-BE49-F238E27FC236}">
                <a16:creationId xmlns:a16="http://schemas.microsoft.com/office/drawing/2014/main" id="{80B39673-8EDB-4DF0-B475-2970AD698F13}"/>
              </a:ext>
            </a:extLst>
          </p:cNvPr>
          <p:cNvSpPr/>
          <p:nvPr/>
        </p:nvSpPr>
        <p:spPr>
          <a:xfrm>
            <a:off x="7005330" y="1641915"/>
            <a:ext cx="229319" cy="72382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kstiruutu 31">
            <a:extLst>
              <a:ext uri="{FF2B5EF4-FFF2-40B4-BE49-F238E27FC236}">
                <a16:creationId xmlns:a16="http://schemas.microsoft.com/office/drawing/2014/main" id="{6C983EC0-E6C8-4DCE-B288-ACEC0BD994D1}"/>
              </a:ext>
            </a:extLst>
          </p:cNvPr>
          <p:cNvSpPr txBox="1"/>
          <p:nvPr/>
        </p:nvSpPr>
        <p:spPr>
          <a:xfrm>
            <a:off x="9898176" y="904222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1E2A27DF-61AF-45F7-8AFC-F37DFD61291E}"/>
              </a:ext>
            </a:extLst>
          </p:cNvPr>
          <p:cNvSpPr txBox="1"/>
          <p:nvPr/>
        </p:nvSpPr>
        <p:spPr>
          <a:xfrm>
            <a:off x="6236819" y="1649283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G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EC13C655-F170-410B-90E7-ABF4873C36E6}"/>
              </a:ext>
            </a:extLst>
          </p:cNvPr>
          <p:cNvSpPr txBox="1"/>
          <p:nvPr/>
        </p:nvSpPr>
        <p:spPr>
          <a:xfrm>
            <a:off x="7061719" y="628607"/>
            <a:ext cx="1150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 (</a:t>
            </a:r>
            <a:r>
              <a:rPr lang="fi-FI" sz="1200" dirty="0" err="1"/>
              <a:t>distance</a:t>
            </a:r>
            <a:r>
              <a:rPr lang="fi-FI" sz="1200" dirty="0"/>
              <a:t>)=AF</a:t>
            </a:r>
          </a:p>
        </p:txBody>
      </p:sp>
    </p:spTree>
    <p:extLst>
      <p:ext uri="{BB962C8B-B14F-4D97-AF65-F5344CB8AC3E}">
        <p14:creationId xmlns:p14="http://schemas.microsoft.com/office/powerpoint/2010/main" val="308763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Previous Audit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2351A849-7652-496A-8029-F9213A5D2FB4}"/>
              </a:ext>
            </a:extLst>
          </p:cNvPr>
          <p:cNvSpPr txBox="1"/>
          <p:nvPr/>
        </p:nvSpPr>
        <p:spPr>
          <a:xfrm>
            <a:off x="5189516" y="415636"/>
            <a:ext cx="632361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Open </a:t>
            </a:r>
            <a:r>
              <a:rPr lang="fi-FI" sz="1600" dirty="0" err="1"/>
              <a:t>questions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Role</a:t>
            </a:r>
            <a:r>
              <a:rPr lang="fi-FI" sz="1600" dirty="0"/>
              <a:t> of </a:t>
            </a:r>
            <a:r>
              <a:rPr lang="fi-FI" sz="1600" dirty="0" err="1"/>
              <a:t>classical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tracking</a:t>
            </a:r>
            <a:r>
              <a:rPr lang="fi-FI" sz="1600" dirty="0"/>
              <a:t> </a:t>
            </a:r>
            <a:r>
              <a:rPr lang="fi-FI" sz="1600" dirty="0" err="1"/>
              <a:t>alrorithms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multiple</a:t>
            </a:r>
            <a:r>
              <a:rPr lang="fi-FI" sz="1600" dirty="0"/>
              <a:t> </a:t>
            </a:r>
            <a:r>
              <a:rPr lang="fi-FI" sz="1600" dirty="0" err="1"/>
              <a:t>bounding</a:t>
            </a:r>
            <a:r>
              <a:rPr lang="fi-FI" sz="1600" dirty="0"/>
              <a:t> </a:t>
            </a:r>
            <a:r>
              <a:rPr lang="fi-FI" sz="1600" dirty="0" err="1"/>
              <a:t>boxes</a:t>
            </a:r>
            <a:r>
              <a:rPr lang="fi-FI" sz="1600" dirty="0"/>
              <a:t> </a:t>
            </a:r>
            <a:r>
              <a:rPr lang="fi-FI" sz="1600" dirty="0" err="1"/>
              <a:t>around</a:t>
            </a:r>
            <a:r>
              <a:rPr lang="fi-FI" sz="1600" dirty="0"/>
              <a:t> </a:t>
            </a:r>
            <a:r>
              <a:rPr lang="fi-FI" sz="1600" dirty="0" err="1"/>
              <a:t>one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Appropriate</a:t>
            </a:r>
            <a:r>
              <a:rPr lang="fi-FI" sz="1600" dirty="0"/>
              <a:t> </a:t>
            </a:r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inside </a:t>
            </a:r>
            <a:r>
              <a:rPr lang="fi-FI" sz="1600" dirty="0" err="1"/>
              <a:t>other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</a:t>
            </a:r>
            <a:r>
              <a:rPr lang="fi-FI" sz="1600" dirty="0" err="1"/>
              <a:t>from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background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How to set Kalman </a:t>
            </a:r>
            <a:r>
              <a:rPr lang="fi-FI" sz="1600" dirty="0" err="1"/>
              <a:t>filter</a:t>
            </a:r>
            <a:r>
              <a:rPr lang="fi-FI" sz="1600" dirty="0"/>
              <a:t> </a:t>
            </a:r>
            <a:r>
              <a:rPr lang="fi-FI" sz="1600" dirty="0" err="1"/>
              <a:t>parameters</a:t>
            </a:r>
            <a:r>
              <a:rPr lang="fi-FI" sz="1600" dirty="0"/>
              <a:t> for 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Hungarian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, </a:t>
            </a:r>
            <a:r>
              <a:rPr lang="fi-FI" sz="1600" dirty="0" err="1"/>
              <a:t>special</a:t>
            </a:r>
            <a:r>
              <a:rPr lang="fi-FI" sz="1600" dirty="0"/>
              <a:t> case for </a:t>
            </a:r>
            <a:r>
              <a:rPr lang="fi-FI" sz="1600" dirty="0" err="1"/>
              <a:t>hidden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To </a:t>
            </a:r>
            <a:r>
              <a:rPr lang="fi-FI" sz="1600" dirty="0" err="1"/>
              <a:t>do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Close</a:t>
            </a:r>
            <a:r>
              <a:rPr lang="fi-FI" sz="1600" dirty="0"/>
              <a:t> open </a:t>
            </a:r>
            <a:r>
              <a:rPr lang="fi-FI" sz="1600" dirty="0" err="1"/>
              <a:t>questions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velocity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Probabilistic</a:t>
            </a:r>
            <a:r>
              <a:rPr lang="fi-FI" sz="1600" dirty="0"/>
              <a:t> </a:t>
            </a:r>
            <a:r>
              <a:rPr lang="fi-FI" sz="1600" dirty="0" err="1"/>
              <a:t>approach</a:t>
            </a:r>
            <a:r>
              <a:rPr lang="fi-FI" sz="1600" dirty="0"/>
              <a:t> for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detected</a:t>
            </a:r>
            <a:r>
              <a:rPr lang="fi-FI" sz="1600" dirty="0"/>
              <a:t> and image </a:t>
            </a:r>
            <a:r>
              <a:rPr lang="fi-FI" sz="1600" dirty="0" err="1"/>
              <a:t>objects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2d -&gt; 3d </a:t>
            </a:r>
            <a:r>
              <a:rPr lang="fi-FI" sz="1600" dirty="0" err="1"/>
              <a:t>transformation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World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state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Other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Semantic</a:t>
            </a:r>
            <a:r>
              <a:rPr lang="fi-FI" sz="1600" dirty="0"/>
              <a:t> </a:t>
            </a:r>
            <a:r>
              <a:rPr lang="fi-FI" sz="1600" dirty="0" err="1"/>
              <a:t>segmentation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Organisations</a:t>
            </a:r>
            <a:r>
              <a:rPr lang="fi-FI" sz="1600" dirty="0"/>
              <a:t> to </a:t>
            </a:r>
            <a:r>
              <a:rPr lang="fi-FI" sz="1600" dirty="0" err="1"/>
              <a:t>follow</a:t>
            </a:r>
            <a:r>
              <a:rPr lang="fi-FI" sz="1600" dirty="0"/>
              <a:t>: ICCV, ICRA, NIPS, IROS, </a:t>
            </a:r>
            <a:r>
              <a:rPr lang="fi-FI" sz="1600" dirty="0" err="1"/>
              <a:t>arXiv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Camera</a:t>
            </a:r>
            <a:r>
              <a:rPr lang="fi-FI" sz="1600" dirty="0"/>
              <a:t> </a:t>
            </a:r>
            <a:r>
              <a:rPr lang="fi-FI" sz="1600" dirty="0" err="1"/>
              <a:t>motion</a:t>
            </a:r>
            <a:r>
              <a:rPr lang="fi-FI" sz="1600" dirty="0"/>
              <a:t> (</a:t>
            </a:r>
            <a:r>
              <a:rPr lang="fi-FI" sz="1600" dirty="0" err="1"/>
              <a:t>yaw</a:t>
            </a:r>
            <a:r>
              <a:rPr lang="fi-FI" sz="1600" dirty="0"/>
              <a:t>, </a:t>
            </a:r>
            <a:r>
              <a:rPr lang="fi-FI" sz="1600" dirty="0" err="1"/>
              <a:t>pitch,roll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Grid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continuos</a:t>
            </a:r>
            <a:r>
              <a:rPr lang="fi-FI" sz="1600" dirty="0"/>
              <a:t> </a:t>
            </a:r>
            <a:r>
              <a:rPr lang="fi-FI" sz="1600" dirty="0" err="1"/>
              <a:t>presentation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Class </a:t>
            </a:r>
            <a:r>
              <a:rPr lang="fi-FI" sz="1600" dirty="0" err="1"/>
              <a:t>specific</a:t>
            </a:r>
            <a:r>
              <a:rPr lang="fi-FI" sz="1600" dirty="0"/>
              <a:t>  </a:t>
            </a:r>
            <a:r>
              <a:rPr lang="fi-FI" sz="1600" dirty="0" err="1"/>
              <a:t>attributes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history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4F852585-CE30-461E-901E-73B798ED2949}"/>
              </a:ext>
            </a:extLst>
          </p:cNvPr>
          <p:cNvSpPr/>
          <p:nvPr/>
        </p:nvSpPr>
        <p:spPr>
          <a:xfrm>
            <a:off x="9262883" y="7424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65261FA0-2ADC-4A1C-BAE6-DF3E5A04D48A}"/>
              </a:ext>
            </a:extLst>
          </p:cNvPr>
          <p:cNvSpPr/>
          <p:nvPr/>
        </p:nvSpPr>
        <p:spPr>
          <a:xfrm>
            <a:off x="10743900" y="100427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5AA9A702-3A20-4A2D-86BB-A0C949F91D69}"/>
              </a:ext>
            </a:extLst>
          </p:cNvPr>
          <p:cNvSpPr/>
          <p:nvPr/>
        </p:nvSpPr>
        <p:spPr>
          <a:xfrm>
            <a:off x="9067498" y="1215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5AC14F81-3E30-403A-9A4E-13F2CB48872E}"/>
              </a:ext>
            </a:extLst>
          </p:cNvPr>
          <p:cNvSpPr/>
          <p:nvPr/>
        </p:nvSpPr>
        <p:spPr>
          <a:xfrm>
            <a:off x="10149927" y="1469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9828E875-723E-45CF-A300-243F6EBA8FD0}"/>
              </a:ext>
            </a:extLst>
          </p:cNvPr>
          <p:cNvSpPr/>
          <p:nvPr/>
        </p:nvSpPr>
        <p:spPr>
          <a:xfrm>
            <a:off x="10260990" y="173110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7D40F832-A20E-4C5F-B4AF-08D7B0EB834B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270ED0A3-2A04-44EA-8EF7-751198BA266C}"/>
              </a:ext>
            </a:extLst>
          </p:cNvPr>
          <p:cNvSpPr/>
          <p:nvPr/>
        </p:nvSpPr>
        <p:spPr>
          <a:xfrm>
            <a:off x="10028789" y="2221063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i 12">
            <a:extLst>
              <a:ext uri="{FF2B5EF4-FFF2-40B4-BE49-F238E27FC236}">
                <a16:creationId xmlns:a16="http://schemas.microsoft.com/office/drawing/2014/main" id="{46614B6F-5F0E-433F-A776-B97D49E9897F}"/>
              </a:ext>
            </a:extLst>
          </p:cNvPr>
          <p:cNvSpPr/>
          <p:nvPr/>
        </p:nvSpPr>
        <p:spPr>
          <a:xfrm>
            <a:off x="7469257" y="2943987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4E18632C-3E01-4795-AC6B-31313B393CF4}"/>
              </a:ext>
            </a:extLst>
          </p:cNvPr>
          <p:cNvSpPr/>
          <p:nvPr/>
        </p:nvSpPr>
        <p:spPr>
          <a:xfrm>
            <a:off x="7328581" y="3202355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06754C97-E674-45F0-8DEB-C6AE2F415577}"/>
              </a:ext>
            </a:extLst>
          </p:cNvPr>
          <p:cNvSpPr/>
          <p:nvPr/>
        </p:nvSpPr>
        <p:spPr>
          <a:xfrm>
            <a:off x="8359136" y="3442213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73DA651A-A975-48C9-AD3C-D198C4587C86}"/>
              </a:ext>
            </a:extLst>
          </p:cNvPr>
          <p:cNvSpPr/>
          <p:nvPr/>
        </p:nvSpPr>
        <p:spPr>
          <a:xfrm>
            <a:off x="10915839" y="3667900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285C6B44-F413-4986-AEE2-DCDA58133B58}"/>
              </a:ext>
            </a:extLst>
          </p:cNvPr>
          <p:cNvSpPr/>
          <p:nvPr/>
        </p:nvSpPr>
        <p:spPr>
          <a:xfrm>
            <a:off x="7664642" y="3910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0BB18369-30A7-44D3-8B3B-99632DB5E762}"/>
              </a:ext>
            </a:extLst>
          </p:cNvPr>
          <p:cNvSpPr/>
          <p:nvPr/>
        </p:nvSpPr>
        <p:spPr>
          <a:xfrm>
            <a:off x="8145871" y="4164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i 18">
            <a:extLst>
              <a:ext uri="{FF2B5EF4-FFF2-40B4-BE49-F238E27FC236}">
                <a16:creationId xmlns:a16="http://schemas.microsoft.com/office/drawing/2014/main" id="{0B8C899D-52F9-4396-997B-E45E670792BA}"/>
              </a:ext>
            </a:extLst>
          </p:cNvPr>
          <p:cNvSpPr/>
          <p:nvPr/>
        </p:nvSpPr>
        <p:spPr>
          <a:xfrm>
            <a:off x="7649012" y="489999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992B0CBD-7C62-44B2-9A43-F602318610C4}"/>
              </a:ext>
            </a:extLst>
          </p:cNvPr>
          <p:cNvSpPr/>
          <p:nvPr/>
        </p:nvSpPr>
        <p:spPr>
          <a:xfrm>
            <a:off x="10020974" y="513445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i 20">
            <a:extLst>
              <a:ext uri="{FF2B5EF4-FFF2-40B4-BE49-F238E27FC236}">
                <a16:creationId xmlns:a16="http://schemas.microsoft.com/office/drawing/2014/main" id="{E9BD1650-4058-4C8A-9F73-943C43C727A3}"/>
              </a:ext>
            </a:extLst>
          </p:cNvPr>
          <p:cNvSpPr/>
          <p:nvPr/>
        </p:nvSpPr>
        <p:spPr>
          <a:xfrm>
            <a:off x="8245214" y="537480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7018AE6C-7435-4DD2-815B-E63D61D74957}"/>
              </a:ext>
            </a:extLst>
          </p:cNvPr>
          <p:cNvSpPr/>
          <p:nvPr/>
        </p:nvSpPr>
        <p:spPr>
          <a:xfrm>
            <a:off x="8269258" y="5654176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42E6EA38-BCC9-4C86-83EE-44131BD0A37D}"/>
              </a:ext>
            </a:extLst>
          </p:cNvPr>
          <p:cNvSpPr/>
          <p:nvPr/>
        </p:nvSpPr>
        <p:spPr>
          <a:xfrm>
            <a:off x="7641777" y="587408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11C91C55-7F04-4951-BE53-40FBEEB802BA}"/>
              </a:ext>
            </a:extLst>
          </p:cNvPr>
          <p:cNvSpPr/>
          <p:nvPr/>
        </p:nvSpPr>
        <p:spPr>
          <a:xfrm>
            <a:off x="6832885" y="6128088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92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: Pyöristetyt kulmat 2">
            <a:extLst>
              <a:ext uri="{FF2B5EF4-FFF2-40B4-BE49-F238E27FC236}">
                <a16:creationId xmlns:a16="http://schemas.microsoft.com/office/drawing/2014/main" id="{0CD100C0-865F-487B-AA7A-50067F17B350}"/>
              </a:ext>
            </a:extLst>
          </p:cNvPr>
          <p:cNvSpPr/>
          <p:nvPr/>
        </p:nvSpPr>
        <p:spPr>
          <a:xfrm>
            <a:off x="4920957" y="1039559"/>
            <a:ext cx="4946867" cy="10081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  <m:r>
                                    <a:rPr lang="fi-FI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i-FI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i-FI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l-GR" sz="1600" dirty="0"/>
                                            <m:t>β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i-FI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/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</a:t>
                </a:r>
                <a:r>
                  <a:rPr lang="fi-FI" sz="1200" i="1" baseline="-25000" dirty="0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blipFill>
                <a:blip r:embed="rId3"/>
                <a:stretch>
                  <a:fillRect l="-6202" t="-2941" r="-3101" b="-47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/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200" dirty="0"/>
                  <a:t>Example (Nikon D800E):</a:t>
                </a:r>
                <a:endParaRPr lang="en-GB" sz="12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/>
                  <a:t>h</a:t>
                </a:r>
                <a:r>
                  <a:rPr lang="fi-FI" sz="1200" baseline="-25000" dirty="0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h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  <a:p>
                <a:pPr lvl="1"/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</p:txBody>
          </p:sp>
        </mc:Choice>
        <mc:Fallback xmlns=""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  <a:blipFill>
                <a:blip r:embed="rId4"/>
                <a:stretch>
                  <a:fillRect l="-100" t="-314" b="-15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/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0.050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∗1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1.0∗1.0∗100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0.024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/4912</m:t>
                          </m:r>
                        </m:den>
                      </m:f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=102.33 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blipFill>
                <a:blip r:embed="rId5"/>
                <a:stretch>
                  <a:fillRect l="-1000" t="-3175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kstiruutu 8">
            <a:extLst>
              <a:ext uri="{FF2B5EF4-FFF2-40B4-BE49-F238E27FC236}">
                <a16:creationId xmlns:a16="http://schemas.microsoft.com/office/drawing/2014/main" id="{965FD68D-07D3-43CD-93D9-6E0578404B35}"/>
              </a:ext>
            </a:extLst>
          </p:cNvPr>
          <p:cNvSpPr txBox="1"/>
          <p:nvPr/>
        </p:nvSpPr>
        <p:spPr>
          <a:xfrm>
            <a:off x="4920956" y="321177"/>
            <a:ext cx="494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Similar</a:t>
            </a:r>
            <a:r>
              <a:rPr lang="fi-FI" sz="1600" dirty="0"/>
              <a:t> </a:t>
            </a:r>
            <a:r>
              <a:rPr lang="fi-FI" sz="1600" dirty="0" err="1"/>
              <a:t>equations</a:t>
            </a:r>
            <a:r>
              <a:rPr lang="fi-FI" sz="1600" dirty="0"/>
              <a:t> for </a:t>
            </a:r>
            <a:r>
              <a:rPr lang="fi-FI" sz="1600" dirty="0" err="1"/>
              <a:t>horizontal</a:t>
            </a:r>
            <a:r>
              <a:rPr lang="fi-FI" sz="1600" dirty="0"/>
              <a:t> </a:t>
            </a:r>
            <a:r>
              <a:rPr lang="fi-FI" sz="1600" dirty="0" err="1"/>
              <a:t>direction</a:t>
            </a:r>
            <a:r>
              <a:rPr lang="fi-FI" sz="1600" dirty="0"/>
              <a:t> (β=</a:t>
            </a:r>
            <a:r>
              <a:rPr lang="fi-FI" sz="1600" dirty="0" err="1"/>
              <a:t>azimuth</a:t>
            </a:r>
            <a:r>
              <a:rPr lang="fi-FI" sz="1600" dirty="0"/>
              <a:t>):</a:t>
            </a:r>
            <a:endParaRPr lang="en-GB" sz="1600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E5035A8-2149-4FE6-A869-564F92579129}"/>
              </a:ext>
            </a:extLst>
          </p:cNvPr>
          <p:cNvSpPr txBox="1"/>
          <p:nvPr/>
        </p:nvSpPr>
        <p:spPr>
          <a:xfrm>
            <a:off x="4920956" y="2412536"/>
            <a:ext cx="2524345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fi-FI" sz="1200" i="1" dirty="0" err="1"/>
              <a:t>Assumptions</a:t>
            </a:r>
            <a:r>
              <a:rPr lang="fi-FI" sz="1200" i="1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equal</a:t>
            </a:r>
            <a:r>
              <a:rPr lang="fi-FI" sz="1200" i="1" dirty="0"/>
              <a:t> </a:t>
            </a:r>
            <a:r>
              <a:rPr lang="fi-FI" sz="1200" i="1" dirty="0" err="1"/>
              <a:t>vertical</a:t>
            </a:r>
            <a:r>
              <a:rPr lang="fi-FI" sz="1200" i="1" dirty="0"/>
              <a:t>/</a:t>
            </a:r>
            <a:r>
              <a:rPr lang="fi-FI" sz="1200" i="1" dirty="0" err="1"/>
              <a:t>horizontal</a:t>
            </a:r>
            <a:r>
              <a:rPr lang="fi-FI" sz="1200" i="1" dirty="0"/>
              <a:t> </a:t>
            </a:r>
            <a:r>
              <a:rPr lang="fi-FI" sz="1200" i="1" dirty="0" err="1"/>
              <a:t>pixel</a:t>
            </a:r>
            <a:r>
              <a:rPr lang="fi-FI" sz="1200" i="1" dirty="0"/>
              <a:t> </a:t>
            </a:r>
            <a:r>
              <a:rPr lang="fi-FI" sz="1200" i="1" dirty="0" err="1"/>
              <a:t>spacing</a:t>
            </a:r>
            <a:endParaRPr lang="fi-FI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optical</a:t>
            </a:r>
            <a:r>
              <a:rPr lang="fi-FI" sz="1200" i="1" dirty="0"/>
              <a:t> </a:t>
            </a:r>
            <a:r>
              <a:rPr lang="fi-FI" sz="1200" i="1" dirty="0" err="1"/>
              <a:t>axis</a:t>
            </a:r>
            <a:r>
              <a:rPr lang="fi-FI" sz="1200" i="1" dirty="0"/>
              <a:t> in image center</a:t>
            </a:r>
          </a:p>
        </p:txBody>
      </p:sp>
    </p:spTree>
    <p:extLst>
      <p:ext uri="{BB962C8B-B14F-4D97-AF65-F5344CB8AC3E}">
        <p14:creationId xmlns:p14="http://schemas.microsoft.com/office/powerpoint/2010/main" val="3632128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979F776F-983C-414C-9C1B-D66065A1E65F}"/>
              </a:ext>
            </a:extLst>
          </p:cNvPr>
          <p:cNvSpPr txBox="1"/>
          <p:nvPr/>
        </p:nvSpPr>
        <p:spPr>
          <a:xfrm>
            <a:off x="5051090" y="510093"/>
            <a:ext cx="64034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Question</a:t>
            </a:r>
            <a:r>
              <a:rPr lang="fi-FI" sz="1600" dirty="0"/>
              <a:t>: How to </a:t>
            </a:r>
            <a:r>
              <a:rPr lang="fi-FI" sz="1600" dirty="0" err="1"/>
              <a:t>compare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and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for </a:t>
            </a:r>
            <a:r>
              <a:rPr lang="fi-FI" sz="1600" dirty="0" err="1"/>
              <a:t>distance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r>
              <a:rPr lang="fi-FI" sz="1600" dirty="0"/>
              <a:t>?</a:t>
            </a:r>
          </a:p>
          <a:p>
            <a:endParaRPr lang="fi-FI" sz="1600" dirty="0"/>
          </a:p>
          <a:p>
            <a:r>
              <a:rPr lang="fi-FI" sz="1600" dirty="0" err="1"/>
              <a:t>Height</a:t>
            </a:r>
            <a:r>
              <a:rPr lang="fi-FI" sz="1600" dirty="0"/>
              <a:t>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width</a:t>
            </a:r>
            <a:r>
              <a:rPr lang="fi-FI" sz="1600" dirty="0"/>
              <a:t> </a:t>
            </a:r>
            <a:r>
              <a:rPr lang="fi-FI" sz="1600" dirty="0" err="1"/>
              <a:t>alone</a:t>
            </a:r>
            <a:r>
              <a:rPr lang="fi-FI" sz="1600" dirty="0"/>
              <a:t> </a:t>
            </a:r>
            <a:r>
              <a:rPr lang="fi-FI" sz="1600" dirty="0" err="1"/>
              <a:t>might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misleading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/>
              <a:t>Some </a:t>
            </a:r>
            <a:r>
              <a:rPr lang="fi-FI" sz="1600" dirty="0" err="1"/>
              <a:t>form</a:t>
            </a:r>
            <a:r>
              <a:rPr lang="fi-FI" sz="1600" dirty="0"/>
              <a:t> of (3D) </a:t>
            </a:r>
            <a:r>
              <a:rPr lang="fi-FI" sz="1600" dirty="0" err="1"/>
              <a:t>spatial</a:t>
            </a:r>
            <a:r>
              <a:rPr lang="fi-FI" sz="1600" dirty="0"/>
              <a:t> </a:t>
            </a:r>
            <a:r>
              <a:rPr lang="fi-FI" sz="1600" dirty="0" err="1"/>
              <a:t>simplification</a:t>
            </a:r>
            <a:r>
              <a:rPr lang="fi-FI" sz="1600" dirty="0"/>
              <a:t> is </a:t>
            </a:r>
            <a:r>
              <a:rPr lang="fi-FI" sz="1600" dirty="0" err="1"/>
              <a:t>needed</a:t>
            </a:r>
            <a:r>
              <a:rPr lang="fi-FI" sz="1600" dirty="0"/>
              <a:t>, </a:t>
            </a:r>
            <a:r>
              <a:rPr lang="fi-FI" sz="1600" dirty="0" err="1"/>
              <a:t>like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cube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rectangular</a:t>
            </a:r>
            <a:r>
              <a:rPr lang="fi-FI" sz="1600" dirty="0"/>
              <a:t> </a:t>
            </a:r>
            <a:r>
              <a:rPr lang="fi-FI" sz="1600" dirty="0" err="1"/>
              <a:t>prism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cylinder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olidFill>
                  <a:schemeClr val="accent6">
                    <a:lumMod val="75000"/>
                  </a:schemeClr>
                </a:solidFill>
              </a:rPr>
              <a:t>sphere</a:t>
            </a:r>
            <a:r>
              <a:rPr lang="fi-FI" sz="1600" dirty="0"/>
              <a:t> (</a:t>
            </a:r>
            <a:r>
              <a:rPr lang="fi-FI" sz="1600" dirty="0" err="1"/>
              <a:t>probably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easiest</a:t>
            </a:r>
            <a:r>
              <a:rPr lang="fi-FI" sz="1600" dirty="0"/>
              <a:t> </a:t>
            </a:r>
            <a:r>
              <a:rPr lang="fi-FI" sz="1600" dirty="0" err="1"/>
              <a:t>math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Uncertainty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modeled</a:t>
            </a:r>
            <a:r>
              <a:rPr lang="fi-FI" sz="1600" dirty="0"/>
              <a:t>.</a:t>
            </a:r>
            <a:endParaRPr lang="en-GB" sz="1600" dirty="0"/>
          </a:p>
        </p:txBody>
      </p:sp>
      <p:pic>
        <p:nvPicPr>
          <p:cNvPr id="1026" name="Picture 2" descr="Image result for man in bubble">
            <a:extLst>
              <a:ext uri="{FF2B5EF4-FFF2-40B4-BE49-F238E27FC236}">
                <a16:creationId xmlns:a16="http://schemas.microsoft.com/office/drawing/2014/main" id="{809A4049-B529-476B-AFE5-724B06C8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862" y="3980121"/>
            <a:ext cx="1646631" cy="162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F8737AAF-3FAB-4E35-8958-3DEDD91AE961}"/>
              </a:ext>
            </a:extLst>
          </p:cNvPr>
          <p:cNvSpPr txBox="1"/>
          <p:nvPr/>
        </p:nvSpPr>
        <p:spPr>
          <a:xfrm>
            <a:off x="5051090" y="4469439"/>
            <a:ext cx="3139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Solution</a:t>
            </a:r>
            <a:r>
              <a:rPr lang="fi-FI" dirty="0"/>
              <a:t>: </a:t>
            </a:r>
          </a:p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&lt;---&gt;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117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189BA6EE-4910-4405-86E7-E0D16FA4BEA1}"/>
              </a:ext>
            </a:extLst>
          </p:cNvPr>
          <p:cNvSpPr txBox="1"/>
          <p:nvPr/>
        </p:nvSpPr>
        <p:spPr>
          <a:xfrm>
            <a:off x="4952171" y="321177"/>
            <a:ext cx="2172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Body</a:t>
            </a:r>
            <a:r>
              <a:rPr lang="fi-FI" sz="1600" dirty="0"/>
              <a:t> radius </a:t>
            </a:r>
            <a:r>
              <a:rPr lang="fi-FI" sz="1600" dirty="0" err="1"/>
              <a:t>distribution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2B989A-9A3B-4DED-8115-45A5B7E8E83E}"/>
              </a:ext>
            </a:extLst>
          </p:cNvPr>
          <p:cNvSpPr txBox="1"/>
          <p:nvPr/>
        </p:nvSpPr>
        <p:spPr>
          <a:xfrm>
            <a:off x="4952171" y="769911"/>
            <a:ext cx="2129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Distibution</a:t>
            </a:r>
            <a:r>
              <a:rPr lang="fi-FI" sz="1200" dirty="0"/>
              <a:t> </a:t>
            </a:r>
            <a:r>
              <a:rPr lang="fi-FI" sz="1200" dirty="0" err="1"/>
              <a:t>should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defined</a:t>
            </a:r>
            <a:r>
              <a:rPr lang="fi-FI" sz="1200" dirty="0"/>
              <a:t> in [0,∞]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mode</a:t>
            </a:r>
            <a:r>
              <a:rPr lang="fi-FI" sz="1200" dirty="0"/>
              <a:t> &gt;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simple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skew</a:t>
            </a:r>
            <a:r>
              <a:rPr lang="fi-FI" sz="1200" dirty="0"/>
              <a:t> </a:t>
            </a:r>
            <a:r>
              <a:rPr lang="fi-FI" sz="1200" dirty="0" err="1"/>
              <a:t>controllable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494FAEBC-93D6-4391-B185-9906F761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71" y="1895754"/>
            <a:ext cx="7104109" cy="44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5039256" y="321177"/>
            <a:ext cx="4050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Log-normal</a:t>
            </a:r>
            <a:r>
              <a:rPr lang="fi-FI" dirty="0"/>
              <a:t>  </a:t>
            </a:r>
            <a:r>
              <a:rPr lang="fi-FI" dirty="0" err="1"/>
              <a:t>distribution</a:t>
            </a:r>
            <a:r>
              <a:rPr lang="fi-FI" dirty="0"/>
              <a:t> for </a:t>
            </a:r>
            <a:r>
              <a:rPr lang="fi-FI" dirty="0" err="1"/>
              <a:t>body</a:t>
            </a:r>
            <a:r>
              <a:rPr lang="fi-FI" dirty="0"/>
              <a:t> radius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83277848-2B08-47D9-8900-CFF72F34423A}"/>
              </a:ext>
            </a:extLst>
          </p:cNvPr>
          <p:cNvSpPr txBox="1"/>
          <p:nvPr/>
        </p:nvSpPr>
        <p:spPr>
          <a:xfrm flipH="1">
            <a:off x="8048262" y="914400"/>
            <a:ext cx="346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Used</a:t>
            </a:r>
            <a:r>
              <a:rPr lang="fi-FI" sz="1200" dirty="0"/>
              <a:t> in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context</a:t>
            </a:r>
            <a:r>
              <a:rPr lang="fi-FI" sz="1200" dirty="0"/>
              <a:t> of </a:t>
            </a:r>
            <a:r>
              <a:rPr lang="fi-FI" sz="1200" dirty="0" err="1"/>
              <a:t>describing</a:t>
            </a:r>
            <a:r>
              <a:rPr lang="fi-FI" sz="1200" dirty="0"/>
              <a:t> </a:t>
            </a:r>
            <a:r>
              <a:rPr lang="fi-FI" sz="1200" dirty="0" err="1"/>
              <a:t>human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r>
              <a:rPr lang="fi-FI" sz="1200" dirty="0"/>
              <a:t> </a:t>
            </a:r>
            <a:r>
              <a:rPr lang="fi-FI" sz="1200" dirty="0" err="1"/>
              <a:t>distribution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965610FE-CC9D-4A33-8C87-5AE290F9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56" y="914400"/>
            <a:ext cx="2636939" cy="27353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865F96E7-3BD2-4594-8984-9BCBC08F5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893" y="1805421"/>
            <a:ext cx="2841981" cy="47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8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4963477" y="32117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: Person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2CC10EB9-449D-41D5-9248-6E4AC264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77" y="883851"/>
            <a:ext cx="4695585" cy="29792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38549F2-D41C-43F9-A0B1-A1EA6467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55" y="4041756"/>
            <a:ext cx="3638019" cy="24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12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38AB697-48A9-416F-A4EF-695C00B59274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AD7C2BE-7518-43C1-BB0E-CBABE5F2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78" y="797691"/>
            <a:ext cx="3360924" cy="447901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12631C8-5BD2-4335-98E1-6B5E786C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193" y="797691"/>
            <a:ext cx="3360923" cy="44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3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CB60522-FB58-4ABB-9003-AF0575CF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840" y="755321"/>
            <a:ext cx="3399781" cy="4614964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91E83FF-1956-4F91-BDD9-1B3FAA49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95" y="755321"/>
            <a:ext cx="3328788" cy="45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4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05322B3-0AA4-4CB8-8F55-1C3DACD2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578" y="709001"/>
            <a:ext cx="3357883" cy="458204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99DAB51-68CD-408F-9BD8-5335157F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79" y="709001"/>
            <a:ext cx="3342914" cy="45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F567244-7DD3-44C4-9E6F-94FEECF0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48" y="802742"/>
            <a:ext cx="3506526" cy="479840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EB2F2AAA-479F-4CA3-903C-2A28095C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51" y="802742"/>
            <a:ext cx="3415336" cy="479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7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8BBA399-433A-4C86-9DAC-41BBA5D3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17" y="914399"/>
            <a:ext cx="3403565" cy="457909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9C7E4F0-3BC9-45F2-AC71-A378E499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57" y="914400"/>
            <a:ext cx="3557759" cy="457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0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i 10">
            <a:extLst>
              <a:ext uri="{FF2B5EF4-FFF2-40B4-BE49-F238E27FC236}">
                <a16:creationId xmlns:a16="http://schemas.microsoft.com/office/drawing/2014/main" id="{77FF0CEE-1F92-4077-A6EB-DCF9E6247683}"/>
              </a:ext>
            </a:extLst>
          </p:cNvPr>
          <p:cNvSpPr/>
          <p:nvPr/>
        </p:nvSpPr>
        <p:spPr>
          <a:xfrm>
            <a:off x="5538734" y="1133084"/>
            <a:ext cx="1932310" cy="19323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30428" y="263558"/>
            <a:ext cx="477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Radius of </a:t>
            </a:r>
            <a:r>
              <a:rPr lang="fi-FI" dirty="0" err="1"/>
              <a:t>enclosing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6D197A2E-7F5F-4693-9848-518E7E79F5F7}"/>
              </a:ext>
            </a:extLst>
          </p:cNvPr>
          <p:cNvSpPr/>
          <p:nvPr/>
        </p:nvSpPr>
        <p:spPr>
          <a:xfrm>
            <a:off x="6015792" y="1279725"/>
            <a:ext cx="1000664" cy="1630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9F1193E5-9C8E-45F4-BF6B-DA70B95ECF19}"/>
              </a:ext>
            </a:extLst>
          </p:cNvPr>
          <p:cNvCxnSpPr/>
          <p:nvPr/>
        </p:nvCxnSpPr>
        <p:spPr>
          <a:xfrm>
            <a:off x="7257995" y="1279724"/>
            <a:ext cx="0" cy="163039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iruutu 21">
            <a:extLst>
              <a:ext uri="{FF2B5EF4-FFF2-40B4-BE49-F238E27FC236}">
                <a16:creationId xmlns:a16="http://schemas.microsoft.com/office/drawing/2014/main" id="{E7C76875-9FB6-4CB6-9F10-2F4FE4C9B455}"/>
              </a:ext>
            </a:extLst>
          </p:cNvPr>
          <p:cNvSpPr txBox="1"/>
          <p:nvPr/>
        </p:nvSpPr>
        <p:spPr>
          <a:xfrm>
            <a:off x="7257995" y="1962408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</a:t>
            </a:r>
            <a:endParaRPr lang="en-GB" sz="1200" dirty="0"/>
          </a:p>
        </p:txBody>
      </p:sp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8E5152DF-43F4-4CB5-8F20-434F71C124D3}"/>
              </a:ext>
            </a:extLst>
          </p:cNvPr>
          <p:cNvCxnSpPr>
            <a:cxnSpLocks/>
          </p:cNvCxnSpPr>
          <p:nvPr/>
        </p:nvCxnSpPr>
        <p:spPr>
          <a:xfrm flipH="1">
            <a:off x="6015792" y="1098571"/>
            <a:ext cx="100066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1C7669D-9EE1-4FE1-B5D0-8A96ACBECF81}"/>
              </a:ext>
            </a:extLst>
          </p:cNvPr>
          <p:cNvSpPr txBox="1"/>
          <p:nvPr/>
        </p:nvSpPr>
        <p:spPr>
          <a:xfrm>
            <a:off x="6366464" y="84393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w</a:t>
            </a:r>
            <a:endParaRPr lang="en-GB" sz="1200" dirty="0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6583E52D-EAFE-412D-B504-5791CEF51F54}"/>
              </a:ext>
            </a:extLst>
          </p:cNvPr>
          <p:cNvSpPr/>
          <p:nvPr/>
        </p:nvSpPr>
        <p:spPr>
          <a:xfrm>
            <a:off x="6469981" y="1919276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0129CCE-F0CC-43BC-9CC8-CC0D8AFE0EE1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543612" y="1279725"/>
            <a:ext cx="472844" cy="65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6F2C8491-0DCF-4CE1-9D5F-78595A919678}"/>
              </a:ext>
            </a:extLst>
          </p:cNvPr>
          <p:cNvSpPr txBox="1"/>
          <p:nvPr/>
        </p:nvSpPr>
        <p:spPr>
          <a:xfrm>
            <a:off x="6692595" y="1520104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dirty="0"/>
          </a:p>
        </p:txBody>
      </p: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C3A9B7C6-F4E8-4B50-A48E-95C8CC01F071}"/>
              </a:ext>
            </a:extLst>
          </p:cNvPr>
          <p:cNvCxnSpPr>
            <a:cxnSpLocks/>
            <a:stCxn id="12" idx="0"/>
            <a:endCxn id="27" idx="2"/>
          </p:cNvCxnSpPr>
          <p:nvPr/>
        </p:nvCxnSpPr>
        <p:spPr>
          <a:xfrm flipV="1">
            <a:off x="6513113" y="1120933"/>
            <a:ext cx="988" cy="798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2A5ABBCF-79DA-4253-8CD8-1B939FDFC0B4}"/>
              </a:ext>
            </a:extLst>
          </p:cNvPr>
          <p:cNvSpPr txBox="1"/>
          <p:nvPr/>
        </p:nvSpPr>
        <p:spPr>
          <a:xfrm>
            <a:off x="6470686" y="154059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α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EC8BEFB-B4E6-443F-8353-516AE7443A08}"/>
              </a:ext>
            </a:extLst>
          </p:cNvPr>
          <p:cNvSpPr txBox="1"/>
          <p:nvPr/>
        </p:nvSpPr>
        <p:spPr>
          <a:xfrm>
            <a:off x="5297309" y="3290500"/>
            <a:ext cx="2790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coordinates</a:t>
            </a:r>
            <a:r>
              <a:rPr lang="fi-FI" sz="1200" dirty="0"/>
              <a:t> to radius: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/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i-FI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/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blipFill>
                <a:blip r:embed="rId3"/>
                <a:stretch>
                  <a:fillRect l="-5102" t="-6667" r="-16837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/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i-FI" sz="12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blipFill>
                <a:blip r:embed="rId4"/>
                <a:stretch>
                  <a:fillRect l="-3015" t="-6667" r="-17588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/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i-FI" sz="1200" b="0" i="1" baseline="-2500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𝑦𝑚𝑎𝑥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𝑦𝑚𝑖𝑛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/2</a:t>
                </a:r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blipFill>
                <a:blip r:embed="rId5"/>
                <a:stretch>
                  <a:fillRect l="-3125" t="-26667" r="-17411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/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i-FI" sz="1200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blipFill>
                <a:blip r:embed="rId6"/>
                <a:stretch>
                  <a:fillRect l="-2643" t="-6667" r="-13656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64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: Pyöristetyt kulmat 1">
            <a:extLst>
              <a:ext uri="{FF2B5EF4-FFF2-40B4-BE49-F238E27FC236}">
                <a16:creationId xmlns:a16="http://schemas.microsoft.com/office/drawing/2014/main" id="{099EA15B-3C89-4788-9843-5E6B05FA9B0D}"/>
              </a:ext>
            </a:extLst>
          </p:cNvPr>
          <p:cNvSpPr/>
          <p:nvPr/>
        </p:nvSpPr>
        <p:spPr>
          <a:xfrm>
            <a:off x="5169667" y="1484923"/>
            <a:ext cx="3411625" cy="129266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69667" y="314550"/>
            <a:ext cx="550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  <a:p>
            <a:r>
              <a:rPr lang="fi-FI" dirty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/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/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609" t="-3774" r="-2261"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4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1FB3344-9DCF-42A0-9B26-209695342C2A}"/>
              </a:ext>
            </a:extLst>
          </p:cNvPr>
          <p:cNvSpPr txBox="1"/>
          <p:nvPr/>
        </p:nvSpPr>
        <p:spPr>
          <a:xfrm>
            <a:off x="5457629" y="2373461"/>
            <a:ext cx="5735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Remarks</a:t>
            </a:r>
            <a:r>
              <a:rPr lang="fi-FI" dirty="0"/>
              <a:t>: </a:t>
            </a:r>
            <a:br>
              <a:rPr lang="fi-FI" dirty="0"/>
            </a:b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Video metadata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lacks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and </a:t>
            </a: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parameters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length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shooting</a:t>
            </a:r>
            <a:r>
              <a:rPr lang="fi-FI" dirty="0"/>
              <a:t> (</a:t>
            </a:r>
            <a:r>
              <a:rPr lang="fi-FI" dirty="0" err="1"/>
              <a:t>zooming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1717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Projection</a:t>
            </a:r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1B525381-53E0-4B7A-9FCC-03B0895A1ABF}"/>
              </a:ext>
            </a:extLst>
          </p:cNvPr>
          <p:cNvCxnSpPr/>
          <p:nvPr/>
        </p:nvCxnSpPr>
        <p:spPr>
          <a:xfrm flipV="1">
            <a:off x="6268016" y="987819"/>
            <a:ext cx="0" cy="99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DFBA9233-F558-4855-A97A-B804AFE0CF6E}"/>
              </a:ext>
            </a:extLst>
          </p:cNvPr>
          <p:cNvCxnSpPr/>
          <p:nvPr/>
        </p:nvCxnSpPr>
        <p:spPr>
          <a:xfrm>
            <a:off x="6274690" y="1983700"/>
            <a:ext cx="123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43FA1132-B109-4516-9934-0B24C2FF9653}"/>
              </a:ext>
            </a:extLst>
          </p:cNvPr>
          <p:cNvCxnSpPr/>
          <p:nvPr/>
        </p:nvCxnSpPr>
        <p:spPr>
          <a:xfrm flipH="1">
            <a:off x="5780781" y="1983700"/>
            <a:ext cx="487235" cy="35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Ryhmä 19">
            <a:extLst>
              <a:ext uri="{FF2B5EF4-FFF2-40B4-BE49-F238E27FC236}">
                <a16:creationId xmlns:a16="http://schemas.microsoft.com/office/drawing/2014/main" id="{1479667E-8687-4CD5-AD29-ACFFD40C7990}"/>
              </a:ext>
            </a:extLst>
          </p:cNvPr>
          <p:cNvGrpSpPr/>
          <p:nvPr/>
        </p:nvGrpSpPr>
        <p:grpSpPr>
          <a:xfrm>
            <a:off x="6401503" y="1162048"/>
            <a:ext cx="1121308" cy="647422"/>
            <a:chOff x="6921407" y="2930085"/>
            <a:chExt cx="1121308" cy="647422"/>
          </a:xfrm>
        </p:grpSpPr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C2C61E43-AA57-42B4-A726-7C2CEA7E06E4}"/>
                </a:ext>
              </a:extLst>
            </p:cNvPr>
            <p:cNvCxnSpPr/>
            <p:nvPr/>
          </p:nvCxnSpPr>
          <p:spPr>
            <a:xfrm>
              <a:off x="6921407" y="2930085"/>
              <a:ext cx="11146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A4EE6AA3-2228-4E2D-8B4F-66F24CBAB2EE}"/>
                </a:ext>
              </a:extLst>
            </p:cNvPr>
            <p:cNvCxnSpPr/>
            <p:nvPr/>
          </p:nvCxnSpPr>
          <p:spPr>
            <a:xfrm>
              <a:off x="8042715" y="2930085"/>
              <a:ext cx="0" cy="647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566B480C-3C75-49AC-8198-7F71BCD8A33F}"/>
                </a:ext>
              </a:extLst>
            </p:cNvPr>
            <p:cNvCxnSpPr/>
            <p:nvPr/>
          </p:nvCxnSpPr>
          <p:spPr>
            <a:xfrm>
              <a:off x="6921407" y="2930085"/>
              <a:ext cx="0" cy="6273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4749AC7B-C0D0-4AA4-A2EB-744B05C79C81}"/>
                </a:ext>
              </a:extLst>
            </p:cNvPr>
            <p:cNvCxnSpPr/>
            <p:nvPr/>
          </p:nvCxnSpPr>
          <p:spPr>
            <a:xfrm>
              <a:off x="6921407" y="3577507"/>
              <a:ext cx="11213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8AA889D9-B9A5-4293-BFD2-3EB68DFCFB77}"/>
              </a:ext>
            </a:extLst>
          </p:cNvPr>
          <p:cNvCxnSpPr/>
          <p:nvPr/>
        </p:nvCxnSpPr>
        <p:spPr>
          <a:xfrm flipV="1">
            <a:off x="6274690" y="1495078"/>
            <a:ext cx="680794" cy="48862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8EA05996-9843-46E1-9BE2-94FAD38388B0}"/>
              </a:ext>
            </a:extLst>
          </p:cNvPr>
          <p:cNvCxnSpPr>
            <a:cxnSpLocks/>
          </p:cNvCxnSpPr>
          <p:nvPr/>
        </p:nvCxnSpPr>
        <p:spPr>
          <a:xfrm flipV="1">
            <a:off x="6268016" y="1038570"/>
            <a:ext cx="2269313" cy="94513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01ACF206-8BE0-4645-BE8D-38C8F76672FD}"/>
              </a:ext>
            </a:extLst>
          </p:cNvPr>
          <p:cNvCxnSpPr>
            <a:cxnSpLocks/>
          </p:cNvCxnSpPr>
          <p:nvPr/>
        </p:nvCxnSpPr>
        <p:spPr>
          <a:xfrm flipV="1">
            <a:off x="6274689" y="524638"/>
            <a:ext cx="2262640" cy="145906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23E995B2-6860-492A-9C10-FC23DC272331}"/>
              </a:ext>
            </a:extLst>
          </p:cNvPr>
          <p:cNvSpPr txBox="1"/>
          <p:nvPr/>
        </p:nvSpPr>
        <p:spPr>
          <a:xfrm>
            <a:off x="5146002" y="2841081"/>
            <a:ext cx="460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</a:t>
            </a:r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p</a:t>
            </a:r>
            <a:r>
              <a:rPr lang="fi-FI" sz="1200" dirty="0"/>
              <a:t> (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plane</a:t>
            </a:r>
            <a:r>
              <a:rPr lang="fi-FI" sz="1200" dirty="0"/>
              <a:t>) to 3d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/>
              <p:nvPr/>
            </p:nvSpPr>
            <p:spPr>
              <a:xfrm>
                <a:off x="5146707" y="3364641"/>
                <a:ext cx="4170757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07" y="3364641"/>
                <a:ext cx="4170757" cy="493405"/>
              </a:xfrm>
              <a:prstGeom prst="rect">
                <a:avLst/>
              </a:prstGeom>
              <a:blipFill>
                <a:blip r:embed="rId2"/>
                <a:stretch>
                  <a:fillRect l="-1170" r="-1170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kstiruutu 41">
            <a:extLst>
              <a:ext uri="{FF2B5EF4-FFF2-40B4-BE49-F238E27FC236}">
                <a16:creationId xmlns:a16="http://schemas.microsoft.com/office/drawing/2014/main" id="{F8853865-FBA7-4642-B528-CCE96D3344A1}"/>
              </a:ext>
            </a:extLst>
          </p:cNvPr>
          <p:cNvSpPr txBox="1"/>
          <p:nvPr/>
        </p:nvSpPr>
        <p:spPr>
          <a:xfrm>
            <a:off x="7402672" y="2011893"/>
            <a:ext cx="240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x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229CD1FA-3E73-4557-9BB5-C62D5EBE915D}"/>
              </a:ext>
            </a:extLst>
          </p:cNvPr>
          <p:cNvSpPr txBox="1"/>
          <p:nvPr/>
        </p:nvSpPr>
        <p:spPr>
          <a:xfrm>
            <a:off x="5783626" y="2302639"/>
            <a:ext cx="2359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z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2014C870-36B9-410A-A162-3D850F149344}"/>
              </a:ext>
            </a:extLst>
          </p:cNvPr>
          <p:cNvSpPr txBox="1"/>
          <p:nvPr/>
        </p:nvSpPr>
        <p:spPr>
          <a:xfrm>
            <a:off x="6013582" y="894378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y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23AC8B19-C364-4AD9-B8C7-58EE2BAC8788}"/>
              </a:ext>
            </a:extLst>
          </p:cNvPr>
          <p:cNvSpPr txBox="1"/>
          <p:nvPr/>
        </p:nvSpPr>
        <p:spPr>
          <a:xfrm>
            <a:off x="5144049" y="4105016"/>
            <a:ext cx="212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on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line</a:t>
            </a:r>
            <a:r>
              <a:rPr lang="fi-FI" sz="1200" dirty="0"/>
              <a:t>:</a:t>
            </a:r>
            <a:endParaRPr lang="en-GB" sz="1200" dirty="0"/>
          </a:p>
        </p:txBody>
      </p:sp>
      <p:sp>
        <p:nvSpPr>
          <p:cNvPr id="47" name="Tekstiruutu 46">
            <a:extLst>
              <a:ext uri="{FF2B5EF4-FFF2-40B4-BE49-F238E27FC236}">
                <a16:creationId xmlns:a16="http://schemas.microsoft.com/office/drawing/2014/main" id="{5397662B-7E29-4E84-BB00-7852569BC6C3}"/>
              </a:ext>
            </a:extLst>
          </p:cNvPr>
          <p:cNvSpPr txBox="1"/>
          <p:nvPr/>
        </p:nvSpPr>
        <p:spPr>
          <a:xfrm>
            <a:off x="5146707" y="459827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08FD90EA-4117-42A7-9064-ADAE8E8784FF}"/>
              </a:ext>
            </a:extLst>
          </p:cNvPr>
          <p:cNvSpPr txBox="1"/>
          <p:nvPr/>
        </p:nvSpPr>
        <p:spPr>
          <a:xfrm>
            <a:off x="5089541" y="5418953"/>
            <a:ext cx="1902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is: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/>
              <p:nvPr/>
            </p:nvSpPr>
            <p:spPr>
              <a:xfrm>
                <a:off x="10232939" y="2841081"/>
                <a:ext cx="1548694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h</a:t>
                </a:r>
                <a:r>
                  <a:rPr lang="fi-FI" sz="1200" i="1" baseline="-25000" dirty="0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h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939" y="2841081"/>
                <a:ext cx="1548694" cy="1477328"/>
              </a:xfrm>
              <a:prstGeom prst="rect">
                <a:avLst/>
              </a:prstGeom>
              <a:blipFill>
                <a:blip r:embed="rId3"/>
                <a:stretch>
                  <a:fillRect l="-6299" t="-3306" r="-4724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/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y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blipFill>
                <a:blip r:embed="rId4"/>
                <a:stretch>
                  <a:fillRect l="-3524" t="-27500" r="-7930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/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x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blipFill>
                <a:blip r:embed="rId5"/>
                <a:stretch>
                  <a:fillRect l="-6637" t="-24390" r="-7522" b="-487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/>
              <p:nvPr/>
            </p:nvSpPr>
            <p:spPr>
              <a:xfrm>
                <a:off x="5158917" y="5961602"/>
                <a:ext cx="277511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17" y="5961602"/>
                <a:ext cx="2775119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5B44AE77-880B-4FE4-BB87-5D60E94A8E87}"/>
              </a:ext>
            </a:extLst>
          </p:cNvPr>
          <p:cNvSpPr txBox="1"/>
          <p:nvPr/>
        </p:nvSpPr>
        <p:spPr>
          <a:xfrm>
            <a:off x="8871013" y="650177"/>
            <a:ext cx="1863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 err="1"/>
              <a:t>,y</a:t>
            </a:r>
            <a:r>
              <a:rPr lang="fi-FI" sz="1200" baseline="-25000" dirty="0" err="1"/>
              <a:t>b</a:t>
            </a:r>
            <a:r>
              <a:rPr lang="fi-FI" sz="1200" dirty="0" err="1"/>
              <a:t>,z</a:t>
            </a:r>
            <a:r>
              <a:rPr lang="fi-FI" sz="1200" baseline="-25000" dirty="0" err="1"/>
              <a:t>b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8B3779B-085F-46F1-BA6E-FDA5CD69C089}"/>
              </a:ext>
            </a:extLst>
          </p:cNvPr>
          <p:cNvSpPr txBox="1"/>
          <p:nvPr/>
        </p:nvSpPr>
        <p:spPr>
          <a:xfrm>
            <a:off x="7712677" y="1570746"/>
            <a:ext cx="200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 err="1"/>
              <a:t>,y</a:t>
            </a:r>
            <a:r>
              <a:rPr lang="fi-FI" sz="1200" baseline="-25000" dirty="0" err="1"/>
              <a:t>p</a:t>
            </a:r>
            <a:r>
              <a:rPr lang="fi-FI" sz="1200" dirty="0" err="1"/>
              <a:t>,z</a:t>
            </a:r>
            <a:r>
              <a:rPr lang="fi-FI" sz="1200" baseline="-25000" dirty="0" err="1"/>
              <a:t>p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pattern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7DABA632-5ECE-4197-B67C-91D0D3454C6F}"/>
              </a:ext>
            </a:extLst>
          </p:cNvPr>
          <p:cNvSpPr/>
          <p:nvPr/>
        </p:nvSpPr>
        <p:spPr>
          <a:xfrm>
            <a:off x="7245423" y="1367123"/>
            <a:ext cx="150830" cy="150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C4A82F95-3006-4153-9B9A-EEBC9AB32E52}"/>
              </a:ext>
            </a:extLst>
          </p:cNvPr>
          <p:cNvSpPr/>
          <p:nvPr/>
        </p:nvSpPr>
        <p:spPr>
          <a:xfrm>
            <a:off x="8253046" y="602792"/>
            <a:ext cx="46369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3F3366E6-AA53-4346-BF03-6B7105DCEAF8}"/>
              </a:ext>
            </a:extLst>
          </p:cNvPr>
          <p:cNvCxnSpPr>
            <a:cxnSpLocks/>
          </p:cNvCxnSpPr>
          <p:nvPr/>
        </p:nvCxnSpPr>
        <p:spPr>
          <a:xfrm flipH="1">
            <a:off x="8494112" y="750784"/>
            <a:ext cx="399794" cy="68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9E80F4A7-C19D-4B87-8535-6F10A77CAC92}"/>
              </a:ext>
            </a:extLst>
          </p:cNvPr>
          <p:cNvCxnSpPr>
            <a:cxnSpLocks/>
          </p:cNvCxnSpPr>
          <p:nvPr/>
        </p:nvCxnSpPr>
        <p:spPr>
          <a:xfrm flipH="1" flipV="1">
            <a:off x="7306587" y="1428287"/>
            <a:ext cx="428084" cy="229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4E00F39-E039-4B49-AFE2-F7A0D693EB39}"/>
              </a:ext>
            </a:extLst>
          </p:cNvPr>
          <p:cNvCxnSpPr>
            <a:cxnSpLocks/>
          </p:cNvCxnSpPr>
          <p:nvPr/>
        </p:nvCxnSpPr>
        <p:spPr>
          <a:xfrm flipV="1">
            <a:off x="6262628" y="818273"/>
            <a:ext cx="2231484" cy="1179621"/>
          </a:xfrm>
          <a:prstGeom prst="line">
            <a:avLst/>
          </a:prstGeom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791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EC56D34A-ED66-498B-87CA-6C6F30A64FB4}"/>
              </a:ext>
            </a:extLst>
          </p:cNvPr>
          <p:cNvSpPr/>
          <p:nvPr/>
        </p:nvSpPr>
        <p:spPr>
          <a:xfrm>
            <a:off x="5165969" y="2330780"/>
            <a:ext cx="4759569" cy="3876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/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blipFill>
                <a:blip r:embed="rId2"/>
                <a:stretch>
                  <a:fillRect l="-251" b="-2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/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iruutu 2">
            <a:extLst>
              <a:ext uri="{FF2B5EF4-FFF2-40B4-BE49-F238E27FC236}">
                <a16:creationId xmlns:a16="http://schemas.microsoft.com/office/drawing/2014/main" id="{B507CA88-33CB-4DC2-95E6-1DBC306A74DC}"/>
              </a:ext>
            </a:extLst>
          </p:cNvPr>
          <p:cNvSpPr txBox="1"/>
          <p:nvPr/>
        </p:nvSpPr>
        <p:spPr>
          <a:xfrm>
            <a:off x="5165969" y="321177"/>
            <a:ext cx="930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</a:t>
            </a:r>
            <a:r>
              <a:rPr lang="fi-FI" sz="1600" dirty="0"/>
              <a:t>:</a:t>
            </a:r>
            <a:endParaRPr lang="en-GB" sz="1600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080E275-F85D-4F17-84D3-87831CFBC61E}"/>
              </a:ext>
            </a:extLst>
          </p:cNvPr>
          <p:cNvSpPr txBox="1"/>
          <p:nvPr/>
        </p:nvSpPr>
        <p:spPr>
          <a:xfrm>
            <a:off x="5165969" y="106623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Solving</a:t>
            </a:r>
            <a:r>
              <a:rPr lang="fi-FI" sz="1600" dirty="0"/>
              <a:t> for t:</a:t>
            </a:r>
            <a:endParaRPr lang="en-GB" sz="16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D41C273-6731-41F1-95FD-9A8D6126885F}"/>
              </a:ext>
            </a:extLst>
          </p:cNvPr>
          <p:cNvSpPr txBox="1"/>
          <p:nvPr/>
        </p:nvSpPr>
        <p:spPr>
          <a:xfrm>
            <a:off x="5342171" y="245401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iruutu 9">
                <a:extLst>
                  <a:ext uri="{FF2B5EF4-FFF2-40B4-BE49-F238E27FC236}">
                    <a16:creationId xmlns:a16="http://schemas.microsoft.com/office/drawing/2014/main" id="{EC82374D-B663-43C5-97FA-D702BC1473AE}"/>
                  </a:ext>
                </a:extLst>
              </p:cNvPr>
              <p:cNvSpPr txBox="1"/>
              <p:nvPr/>
            </p:nvSpPr>
            <p:spPr>
              <a:xfrm>
                <a:off x="5342171" y="3541544"/>
                <a:ext cx="4170757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10" name="Tekstiruutu 9">
                <a:extLst>
                  <a:ext uri="{FF2B5EF4-FFF2-40B4-BE49-F238E27FC236}">
                    <a16:creationId xmlns:a16="http://schemas.microsoft.com/office/drawing/2014/main" id="{EC82374D-B663-43C5-97FA-D702BC147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171" y="3541544"/>
                <a:ext cx="4170757" cy="493405"/>
              </a:xfrm>
              <a:prstGeom prst="rect">
                <a:avLst/>
              </a:prstGeom>
              <a:blipFill>
                <a:blip r:embed="rId4"/>
                <a:stretch>
                  <a:fillRect l="-1168" r="-10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/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blipFill>
                <a:blip r:embed="rId5"/>
                <a:stretch>
                  <a:fillRect b="-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iruutu 12">
            <a:extLst>
              <a:ext uri="{FF2B5EF4-FFF2-40B4-BE49-F238E27FC236}">
                <a16:creationId xmlns:a16="http://schemas.microsoft.com/office/drawing/2014/main" id="{CC072ABA-EF04-4A7F-A319-B39CB43B4ABF}"/>
              </a:ext>
            </a:extLst>
          </p:cNvPr>
          <p:cNvSpPr txBox="1"/>
          <p:nvPr/>
        </p:nvSpPr>
        <p:spPr>
          <a:xfrm>
            <a:off x="5342171" y="3072053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/>
              <p:nvPr/>
            </p:nvSpPr>
            <p:spPr>
              <a:xfrm>
                <a:off x="5368479" y="5293970"/>
                <a:ext cx="277511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79" y="5293970"/>
                <a:ext cx="2775119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4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16B74B6-23DB-4B24-81C0-F0EE7CD4090E}"/>
              </a:ext>
            </a:extLst>
          </p:cNvPr>
          <p:cNvSpPr txBox="1"/>
          <p:nvPr/>
        </p:nvSpPr>
        <p:spPr>
          <a:xfrm>
            <a:off x="5564458" y="232317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/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400" dirty="0" err="1"/>
                  <a:t>Example</a:t>
                </a:r>
                <a:r>
                  <a:rPr lang="fi-FI" sz="1400" dirty="0"/>
                  <a:t>:</a:t>
                </a:r>
              </a:p>
              <a:p>
                <a:endParaRPr lang="en-GB" sz="14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 err="1"/>
                  <a:t>r</a:t>
                </a:r>
                <a:r>
                  <a:rPr lang="fi-FI" sz="1200" baseline="-25000" dirty="0" err="1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pattern</a:t>
                </a:r>
                <a:r>
                  <a:rPr lang="fi-FI" sz="1200" dirty="0"/>
                  <a:t> radius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r = </a:t>
                </a:r>
                <a:r>
                  <a:rPr lang="fi-FI" sz="1200" dirty="0" err="1"/>
                  <a:t>body</a:t>
                </a:r>
                <a:r>
                  <a:rPr lang="fi-FI" sz="1200" dirty="0"/>
                  <a:t> radius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1200</a:t>
                </a:r>
              </a:p>
              <a:p>
                <a:pPr lvl="1"/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2000</a:t>
                </a:r>
              </a:p>
            </p:txBody>
          </p:sp>
        </mc:Choice>
        <mc:Fallback xmlns="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  <a:blipFill>
                <a:blip r:embed="rId2"/>
                <a:stretch>
                  <a:fillRect l="-300" t="-279" b="-1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/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(</a:t>
                </a:r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z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) 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sz="1200" dirty="0"/>
                  <a:t>,  -f)</a:t>
                </a:r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/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1200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7360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4912</m:t>
                        </m:r>
                      </m:den>
                    </m:f>
                  </m:oMath>
                </a14:m>
                <a:r>
                  <a:rPr lang="fi-FI" sz="1200" dirty="0"/>
                  <a:t>,  -0.050)</a:t>
                </a:r>
                <a:endParaRPr lang="en-GB" sz="1200" dirty="0"/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kstiruutu 47">
            <a:extLst>
              <a:ext uri="{FF2B5EF4-FFF2-40B4-BE49-F238E27FC236}">
                <a16:creationId xmlns:a16="http://schemas.microsoft.com/office/drawing/2014/main" id="{C6CFD564-DDAF-4910-ACED-BAA956B01A27}"/>
              </a:ext>
            </a:extLst>
          </p:cNvPr>
          <p:cNvSpPr txBox="1"/>
          <p:nvPr/>
        </p:nvSpPr>
        <p:spPr>
          <a:xfrm>
            <a:off x="8425978" y="320048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= (-0.0121, 0.0022, -0.0500)</a:t>
            </a:r>
            <a:endParaRPr lang="en-GB" sz="12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101E29EF-6CCF-494B-B797-D9C12CA44576}"/>
              </a:ext>
            </a:extLst>
          </p:cNvPr>
          <p:cNvSpPr/>
          <p:nvPr/>
        </p:nvSpPr>
        <p:spPr>
          <a:xfrm>
            <a:off x="8890589" y="564995"/>
            <a:ext cx="1769327" cy="101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/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y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0.0445</a:t>
                </a:r>
              </a:p>
              <a:p>
                <a:endParaRPr lang="en-GB" sz="1200" dirty="0"/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blipFill>
                <a:blip r:embed="rId5"/>
                <a:stretch>
                  <a:fillRect l="-2281" t="-13333" r="-6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/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x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-0.2374</a:t>
                </a:r>
              </a:p>
            </p:txBody>
          </p:sp>
        </mc:Choice>
        <mc:Fallback xmlns="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blipFill>
                <a:blip r:embed="rId6"/>
                <a:stretch>
                  <a:fillRect l="-4461" t="-25806" r="-6691" b="-48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/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2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2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2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blipFill>
                <a:blip r:embed="rId7"/>
                <a:stretch>
                  <a:fillRect l="-1791" t="-4762" r="-896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/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0.050∗1</m:t>
                        </m:r>
                      </m:num>
                      <m:den>
                        <m:func>
                          <m:funcPr>
                            <m:ctrlPr>
                              <a:rPr lang="fi-FI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i-FI" sz="1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GB" sz="1200" dirty="0"/>
                                  <m:t>0.0445</m:t>
                                </m:r>
                              </m:e>
                            </m:d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i-FI" sz="12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fi-FI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1200" dirty="0"/>
                                      <m:t>−0.2374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fi-FI" sz="1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fi-FI" sz="1200" i="1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fi-FI" sz="12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GB" sz="1200" i="1" dirty="0"/>
                          <m:t>0.0240</m:t>
                        </m:r>
                        <m:r>
                          <m:rPr>
                            <m:nor/>
                          </m:rPr>
                          <a:rPr lang="fi-FI" sz="1200" i="1" dirty="0">
                            <a:latin typeface="Cambria Math" panose="02040503050406030204" pitchFamily="18" charset="0"/>
                          </a:rPr>
                          <m:t>/4912</m:t>
                        </m:r>
                      </m:den>
                    </m:f>
                  </m:oMath>
                </a14:m>
                <a:r>
                  <a:rPr lang="en-GB" sz="1200" dirty="0"/>
                  <a:t> = 105.39 </a:t>
                </a:r>
              </a:p>
            </p:txBody>
          </p:sp>
        </mc:Choice>
        <mc:Fallback xmlns="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i 1">
            <a:extLst>
              <a:ext uri="{FF2B5EF4-FFF2-40B4-BE49-F238E27FC236}">
                <a16:creationId xmlns:a16="http://schemas.microsoft.com/office/drawing/2014/main" id="{7664EE0D-7D3F-499F-B7AA-3A7D986EA8C5}"/>
              </a:ext>
            </a:extLst>
          </p:cNvPr>
          <p:cNvSpPr/>
          <p:nvPr/>
        </p:nvSpPr>
        <p:spPr>
          <a:xfrm>
            <a:off x="9104923" y="851877"/>
            <a:ext cx="132862" cy="132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83489495-F125-4545-8FE2-32E8E6924631}"/>
              </a:ext>
            </a:extLst>
          </p:cNvPr>
          <p:cNvSpPr txBox="1"/>
          <p:nvPr/>
        </p:nvSpPr>
        <p:spPr>
          <a:xfrm>
            <a:off x="4961560" y="5940929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(</a:t>
            </a:r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) = t* (</a:t>
            </a:r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p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0AD0CFE0-5CCC-4106-8F41-53C558E1DA29}"/>
              </a:ext>
            </a:extLst>
          </p:cNvPr>
          <p:cNvSpPr/>
          <p:nvPr/>
        </p:nvSpPr>
        <p:spPr>
          <a:xfrm>
            <a:off x="6541206" y="5962644"/>
            <a:ext cx="28135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</a:t>
            </a:r>
            <a:r>
              <a:rPr lang="en-GB" sz="1200" dirty="0"/>
              <a:t>2.0468e+03 </a:t>
            </a:r>
            <a:r>
              <a:rPr lang="fi-FI" sz="1200" dirty="0"/>
              <a:t>* (-0.0121, 0.0022, -0.0500)</a:t>
            </a:r>
            <a:endParaRPr lang="en-GB" sz="1200" dirty="0"/>
          </a:p>
        </p:txBody>
      </p:sp>
      <p:sp>
        <p:nvSpPr>
          <p:cNvPr id="22" name="Suorakulmio 21">
            <a:extLst>
              <a:ext uri="{FF2B5EF4-FFF2-40B4-BE49-F238E27FC236}">
                <a16:creationId xmlns:a16="http://schemas.microsoft.com/office/drawing/2014/main" id="{2DC1019F-5AC5-4EFB-A603-C9010F218424}"/>
              </a:ext>
            </a:extLst>
          </p:cNvPr>
          <p:cNvSpPr/>
          <p:nvPr/>
        </p:nvSpPr>
        <p:spPr>
          <a:xfrm>
            <a:off x="9177479" y="5957706"/>
            <a:ext cx="2159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(-24.7593, 4.5602, -102.3389)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/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dirty="0"/>
                          <m:t>105.39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−0.0121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0.0022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−0.0500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GB" sz="1200" dirty="0"/>
                  <a:t> = 2.0468e+03</a:t>
                </a:r>
              </a:p>
            </p:txBody>
          </p:sp>
        </mc:Choice>
        <mc:Fallback xmlns="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blipFill>
                <a:blip r:embed="rId9"/>
                <a:stretch>
                  <a:fillRect l="-1613" t="-3704" r="-2218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769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1C2BB9F9-1605-4479-B01D-893B43EF0512}"/>
              </a:ext>
            </a:extLst>
          </p:cNvPr>
          <p:cNvSpPr txBox="1"/>
          <p:nvPr/>
        </p:nvSpPr>
        <p:spPr>
          <a:xfrm>
            <a:off x="5455670" y="1524199"/>
            <a:ext cx="586205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Enables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, </a:t>
            </a:r>
            <a:r>
              <a:rPr lang="fi-FI" sz="1600" dirty="0" err="1"/>
              <a:t>including</a:t>
            </a:r>
            <a:r>
              <a:rPr lang="fi-FI" sz="1600" dirty="0"/>
              <a:t> </a:t>
            </a:r>
            <a:r>
              <a:rPr lang="fi-FI" sz="1600" dirty="0" err="1"/>
              <a:t>collision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Second </a:t>
            </a:r>
            <a:r>
              <a:rPr lang="fi-FI" sz="1600" dirty="0" err="1"/>
              <a:t>order</a:t>
            </a:r>
            <a:r>
              <a:rPr lang="fi-FI" sz="1600" dirty="0"/>
              <a:t> </a:t>
            </a:r>
            <a:r>
              <a:rPr lang="fi-FI" sz="1600" dirty="0" err="1"/>
              <a:t>model</a:t>
            </a:r>
            <a:r>
              <a:rPr lang="fi-FI" sz="1600" dirty="0"/>
              <a:t> </a:t>
            </a:r>
            <a:r>
              <a:rPr lang="fi-FI" sz="1600" dirty="0" err="1"/>
              <a:t>does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work</a:t>
            </a:r>
            <a:r>
              <a:rPr lang="en-GB" sz="1600" dirty="0"/>
              <a:t>, constant acceleration makes</a:t>
            </a:r>
            <a:br>
              <a:rPr lang="en-GB" sz="1600" dirty="0"/>
            </a:br>
            <a:r>
              <a:rPr lang="en-GB" sz="1600" dirty="0"/>
              <a:t>bodies bounce back or get enormous velocities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</a:t>
            </a:r>
            <a:r>
              <a:rPr lang="en-GB" sz="1600" dirty="0"/>
              <a:t>n world, constant acceleration for several (tens) of seconds</a:t>
            </a:r>
            <a:br>
              <a:rPr lang="en-GB" sz="1600" dirty="0"/>
            </a:br>
            <a:r>
              <a:rPr lang="en-GB" sz="1600" dirty="0"/>
              <a:t>is not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F</a:t>
            </a:r>
            <a:r>
              <a:rPr lang="en-GB" sz="1600" dirty="0" err="1"/>
              <a:t>irst</a:t>
            </a:r>
            <a:r>
              <a:rPr lang="en-GB" sz="1600" dirty="0"/>
              <a:t> order model works! (No wonder it’s popular in robotics…)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</a:t>
            </a:r>
            <a:r>
              <a:rPr lang="en-GB" sz="1600" dirty="0"/>
              <a:t>hen measurement is lost, the body is switched into constant</a:t>
            </a:r>
            <a:br>
              <a:rPr lang="en-GB" sz="1600" dirty="0"/>
            </a:br>
            <a:r>
              <a:rPr lang="en-GB" sz="1600" dirty="0"/>
              <a:t>velocity mode</a:t>
            </a:r>
          </a:p>
        </p:txBody>
      </p:sp>
    </p:spTree>
    <p:extLst>
      <p:ext uri="{BB962C8B-B14F-4D97-AF65-F5344CB8AC3E}">
        <p14:creationId xmlns:p14="http://schemas.microsoft.com/office/powerpoint/2010/main" val="491048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2DA2564-1A09-412B-AB5B-0DA29A27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321177"/>
            <a:ext cx="3399213" cy="44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03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B8C4E493-D84A-4B84-88AB-1FE2E036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4682854" cy="57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38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DE413F6A-CF7F-435F-8E35-72FBD93C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33" y="321177"/>
            <a:ext cx="4268955" cy="43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0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Plan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23EDA17F-EF68-450E-B01E-B1DDC556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603" y="318034"/>
            <a:ext cx="6477000" cy="2876550"/>
          </a:xfrm>
          <a:prstGeom prst="rect">
            <a:avLst/>
          </a:prstGeom>
        </p:spPr>
      </p:pic>
      <p:cxnSp>
        <p:nvCxnSpPr>
          <p:cNvPr id="4" name="Suora yhdysviiva 3">
            <a:extLst>
              <a:ext uri="{FF2B5EF4-FFF2-40B4-BE49-F238E27FC236}">
                <a16:creationId xmlns:a16="http://schemas.microsoft.com/office/drawing/2014/main" id="{AF91EE34-7C47-48F8-9D7E-D2F813BD758E}"/>
              </a:ext>
            </a:extLst>
          </p:cNvPr>
          <p:cNvCxnSpPr>
            <a:cxnSpLocks/>
          </p:cNvCxnSpPr>
          <p:nvPr/>
        </p:nvCxnSpPr>
        <p:spPr>
          <a:xfrm>
            <a:off x="7122656" y="266977"/>
            <a:ext cx="0" cy="30078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BA6129A9-E230-4C7A-BEB1-A0966545754D}"/>
              </a:ext>
            </a:extLst>
          </p:cNvPr>
          <p:cNvSpPr/>
          <p:nvPr/>
        </p:nvSpPr>
        <p:spPr>
          <a:xfrm>
            <a:off x="4978603" y="3582819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520179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0676669-E898-40F1-8EC0-D00BED63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914400"/>
            <a:ext cx="5108575" cy="3318875"/>
          </a:xfrm>
          <a:prstGeom prst="rect">
            <a:avLst/>
          </a:prstGeom>
        </p:spPr>
      </p:pic>
      <p:sp>
        <p:nvSpPr>
          <p:cNvPr id="7" name="Nuoli: Oikea 6">
            <a:extLst>
              <a:ext uri="{FF2B5EF4-FFF2-40B4-BE49-F238E27FC236}">
                <a16:creationId xmlns:a16="http://schemas.microsoft.com/office/drawing/2014/main" id="{9EEEDDCB-0EF8-4812-BD2C-13FF1B9047B7}"/>
              </a:ext>
            </a:extLst>
          </p:cNvPr>
          <p:cNvSpPr/>
          <p:nvPr/>
        </p:nvSpPr>
        <p:spPr>
          <a:xfrm rot="10800000">
            <a:off x="7112000" y="2058022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CA9A368-5B0F-414A-BF1E-25F811D3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523" y="4503490"/>
            <a:ext cx="3028340" cy="1225206"/>
          </a:xfrm>
          <a:prstGeom prst="rect">
            <a:avLst/>
          </a:prstGeom>
        </p:spPr>
      </p:pic>
      <p:sp>
        <p:nvSpPr>
          <p:cNvPr id="9" name="Nuoli: Oikea 8">
            <a:extLst>
              <a:ext uri="{FF2B5EF4-FFF2-40B4-BE49-F238E27FC236}">
                <a16:creationId xmlns:a16="http://schemas.microsoft.com/office/drawing/2014/main" id="{3D7E099E-7860-464E-88C1-C23B39D6AE5F}"/>
              </a:ext>
            </a:extLst>
          </p:cNvPr>
          <p:cNvSpPr/>
          <p:nvPr/>
        </p:nvSpPr>
        <p:spPr>
          <a:xfrm rot="10800000">
            <a:off x="7628881" y="5134620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2FEF897-56F5-48C2-9F67-4F778E74E212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888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ED18D2B-3B40-4935-8AD3-3F5FFFE4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23" y="875358"/>
            <a:ext cx="3357916" cy="2405316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9965023-F4EF-40A2-AC0B-6558AE9D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02" y="685979"/>
            <a:ext cx="3292114" cy="2529667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B1AD7696-23E5-4C47-86CE-5650C6C3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023" y="3548640"/>
            <a:ext cx="3467062" cy="255561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8FB766F4-CE05-4627-AEC7-DB43DE73A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002" y="3616403"/>
            <a:ext cx="3378115" cy="25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41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6A1378D-ABB6-437C-A26A-7EC34469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73" y="321177"/>
            <a:ext cx="4109027" cy="3240922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369E78D1-8998-4AD3-A3AF-7B4EA507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173" y="3562099"/>
            <a:ext cx="3988556" cy="29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97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A4E5383C-D00E-4440-82D1-770F79B6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1191705"/>
            <a:ext cx="5813281" cy="3256484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1E55C68-95C6-466B-98FF-49F725FBDF0F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105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5888F09-609E-4C1B-873B-B310065F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367" y="321177"/>
            <a:ext cx="3517567" cy="25321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1B7DD287-BAC3-45E4-AF3F-BEE87375D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01" y="321177"/>
            <a:ext cx="3248905" cy="2532149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CDD4CF4E-C858-4BE3-9161-4DFB8C15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67" y="3038331"/>
            <a:ext cx="3645834" cy="279706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9BBA5FF-18BE-449A-9A81-E7EF4EB37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08" y="3038330"/>
            <a:ext cx="3894981" cy="27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83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AE7514F-A998-427A-AA5F-8D0B9B19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93" y="321177"/>
            <a:ext cx="4016607" cy="3191959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CE7D1C9-3D57-42D5-A800-A15529D6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194" y="3534928"/>
            <a:ext cx="4081262" cy="29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7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AC8CFAA3-3231-4335-A3E7-E50067FFABE4}"/>
              </a:ext>
            </a:extLst>
          </p:cNvPr>
          <p:cNvSpPr txBox="1"/>
          <p:nvPr/>
        </p:nvSpPr>
        <p:spPr>
          <a:xfrm>
            <a:off x="4966447" y="385483"/>
            <a:ext cx="688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chosen</a:t>
            </a:r>
            <a:r>
              <a:rPr lang="fi-FI" dirty="0"/>
              <a:t> - a </a:t>
            </a:r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provides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5868ACC-DAB6-4429-86F7-1B2A440A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857" y="1168117"/>
            <a:ext cx="2712664" cy="31340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E09454BC-684B-490A-B23C-53C69A6D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062" y="1263518"/>
            <a:ext cx="2447925" cy="10382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34DA2E3-3D7D-4609-A30B-34F0A5A0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499" y="2390724"/>
            <a:ext cx="1543050" cy="1009650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897F4702-C25F-42EB-8BB0-19DC88D96471}"/>
              </a:ext>
            </a:extLst>
          </p:cNvPr>
          <p:cNvSpPr txBox="1"/>
          <p:nvPr/>
        </p:nvSpPr>
        <p:spPr>
          <a:xfrm>
            <a:off x="8656015" y="27357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A</a:t>
            </a:r>
            <a:endParaRPr lang="en-GB" sz="1200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677BC35A-ADB7-4AAB-9B51-EDE93F057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259" y="3669442"/>
            <a:ext cx="504825" cy="1038225"/>
          </a:xfrm>
          <a:prstGeom prst="rect">
            <a:avLst/>
          </a:prstGeom>
        </p:spPr>
      </p:pic>
      <p:sp>
        <p:nvSpPr>
          <p:cNvPr id="11" name="Tekstiruutu 10">
            <a:extLst>
              <a:ext uri="{FF2B5EF4-FFF2-40B4-BE49-F238E27FC236}">
                <a16:creationId xmlns:a16="http://schemas.microsoft.com/office/drawing/2014/main" id="{C30319E8-8B6E-49C2-B0AA-D90AFD93EACE}"/>
              </a:ext>
            </a:extLst>
          </p:cNvPr>
          <p:cNvSpPr txBox="1"/>
          <p:nvPr/>
        </p:nvSpPr>
        <p:spPr>
          <a:xfrm>
            <a:off x="8656015" y="399463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8626E5BF-2D69-401F-8E4D-B6ECD172F65F}"/>
              </a:ext>
            </a:extLst>
          </p:cNvPr>
          <p:cNvSpPr txBox="1"/>
          <p:nvPr/>
        </p:nvSpPr>
        <p:spPr>
          <a:xfrm>
            <a:off x="5051857" y="5379860"/>
            <a:ext cx="63676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 has to be smaller than 1/fps. If fps=25, 1/fps = 0.04 sec. A car driving 120 km/h will proceed</a:t>
            </a:r>
          </a:p>
          <a:p>
            <a:r>
              <a:rPr lang="fi-FI" sz="1200" dirty="0"/>
              <a:t>1</a:t>
            </a:r>
            <a:r>
              <a:rPr lang="en-GB" sz="1200" dirty="0"/>
              <a:t>.33 meters and a collision with an observer might not be detected well enough. A value of</a:t>
            </a:r>
            <a:br>
              <a:rPr lang="en-GB" sz="1200" dirty="0"/>
            </a:br>
            <a:r>
              <a:rPr lang="en-GB" sz="1200" dirty="0"/>
              <a:t>∆ = 0.01 corresponds to the movement of 33 cm for an object moving at 120 km/h. This will</a:t>
            </a:r>
            <a:br>
              <a:rPr lang="en-GB" sz="1200" dirty="0"/>
            </a:br>
            <a:r>
              <a:rPr lang="en-GB" sz="1200" dirty="0"/>
              <a:t>generate 100 predictions per second. If we want the prediction horizon to be 10 secs, we have</a:t>
            </a:r>
          </a:p>
          <a:p>
            <a:r>
              <a:rPr lang="fi-FI" sz="1200" dirty="0"/>
              <a:t>1</a:t>
            </a:r>
            <a:r>
              <a:rPr lang="en-GB" sz="1200" dirty="0"/>
              <a:t>000 predictions per object. Predicting for every frame will generate fps*1000 ≈ 25 000 predictions</a:t>
            </a:r>
            <a:br>
              <a:rPr lang="en-GB" sz="1200" dirty="0"/>
            </a:br>
            <a:r>
              <a:rPr lang="en-GB" sz="1200" dirty="0"/>
              <a:t>per second per object. This is too much, so only current prediction is saved. Prediction is also done</a:t>
            </a:r>
            <a:br>
              <a:rPr lang="en-GB" sz="1200" dirty="0"/>
            </a:br>
            <a:r>
              <a:rPr lang="en-GB" sz="1200" dirty="0"/>
              <a:t>only once per second.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F330C23-D51A-483F-AF8F-E57D51E3E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2177" y="3692071"/>
            <a:ext cx="1485290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2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id="{F7CDA2AE-349D-4BEA-AD43-71265669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505" y="848972"/>
            <a:ext cx="3910448" cy="39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7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Kuva 50">
            <a:extLst>
              <a:ext uri="{FF2B5EF4-FFF2-40B4-BE49-F238E27FC236}">
                <a16:creationId xmlns:a16="http://schemas.microsoft.com/office/drawing/2014/main" id="{5AB7D6E7-2DC4-4071-A282-3FFDECF2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617" y="4037792"/>
            <a:ext cx="924922" cy="53813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016192" y="209316"/>
            <a:ext cx="26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observer</a:t>
            </a:r>
            <a:endParaRPr lang="en-GB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15E66D05-135D-4F1E-AC33-F406FE978CBB}"/>
              </a:ext>
            </a:extLst>
          </p:cNvPr>
          <p:cNvSpPr txBox="1"/>
          <p:nvPr/>
        </p:nvSpPr>
        <p:spPr>
          <a:xfrm>
            <a:off x="8377289" y="1617104"/>
            <a:ext cx="2433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nearest</a:t>
            </a:r>
            <a:r>
              <a:rPr lang="fi-FI" sz="1000" dirty="0"/>
              <a:t> </a:t>
            </a:r>
            <a:r>
              <a:rPr lang="fi-FI" sz="1000" dirty="0" err="1"/>
              <a:t>point</a:t>
            </a:r>
            <a:r>
              <a:rPr lang="fi-FI" sz="1000" dirty="0"/>
              <a:t> </a:t>
            </a:r>
            <a:r>
              <a:rPr lang="el-GR" sz="1000" dirty="0"/>
              <a:t>μ</a:t>
            </a:r>
            <a:r>
              <a:rPr lang="fi-FI" sz="1000" baseline="-25000" dirty="0"/>
              <a:t>i</a:t>
            </a:r>
            <a:r>
              <a:rPr lang="fi-FI" sz="1000" dirty="0"/>
              <a:t> on </a:t>
            </a:r>
            <a:r>
              <a:rPr lang="fi-FI" sz="1000" dirty="0" err="1"/>
              <a:t>the</a:t>
            </a:r>
            <a:r>
              <a:rPr lang="fi-FI" sz="1000" dirty="0"/>
              <a:t> </a:t>
            </a:r>
            <a:r>
              <a:rPr lang="fi-FI" sz="1000" dirty="0" err="1"/>
              <a:t>predicted</a:t>
            </a:r>
            <a:r>
              <a:rPr lang="fi-FI" sz="1000" dirty="0"/>
              <a:t> </a:t>
            </a:r>
            <a:r>
              <a:rPr lang="fi-FI" sz="1000" dirty="0" err="1"/>
              <a:t>trajectory</a:t>
            </a:r>
            <a:endParaRPr lang="fi-FI" sz="1000" dirty="0"/>
          </a:p>
          <a:p>
            <a:r>
              <a:rPr lang="fi-FI" sz="1000" dirty="0"/>
              <a:t>t=t’</a:t>
            </a:r>
          </a:p>
          <a:p>
            <a:r>
              <a:rPr lang="fi-FI" sz="1000" dirty="0" err="1"/>
              <a:t>filter</a:t>
            </a:r>
            <a:r>
              <a:rPr lang="fi-FI" sz="1000" dirty="0"/>
              <a:t> </a:t>
            </a:r>
            <a:r>
              <a:rPr lang="fi-FI" sz="1000" dirty="0" err="1"/>
              <a:t>covariance</a:t>
            </a:r>
            <a:r>
              <a:rPr lang="fi-FI" sz="1000" dirty="0"/>
              <a:t> </a:t>
            </a:r>
            <a:r>
              <a:rPr lang="fi-FI" sz="1000" dirty="0" err="1"/>
              <a:t>estimate</a:t>
            </a:r>
            <a:r>
              <a:rPr lang="fi-FI" sz="1000" dirty="0"/>
              <a:t> V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8BC2C759-BC0E-4315-A7F3-2D163A284EBB}"/>
              </a:ext>
            </a:extLst>
          </p:cNvPr>
          <p:cNvSpPr/>
          <p:nvPr/>
        </p:nvSpPr>
        <p:spPr>
          <a:xfrm>
            <a:off x="7590582" y="1682838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DF9D7120-B1BE-46F2-B108-AB82ABAF56A3}"/>
              </a:ext>
            </a:extLst>
          </p:cNvPr>
          <p:cNvCxnSpPr>
            <a:cxnSpLocks/>
          </p:cNvCxnSpPr>
          <p:nvPr/>
        </p:nvCxnSpPr>
        <p:spPr>
          <a:xfrm>
            <a:off x="6904204" y="1263116"/>
            <a:ext cx="1490114" cy="1087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F866AA47-F861-45B2-BAC5-D8299E067686}"/>
              </a:ext>
            </a:extLst>
          </p:cNvPr>
          <p:cNvSpPr txBox="1"/>
          <p:nvPr/>
        </p:nvSpPr>
        <p:spPr>
          <a:xfrm>
            <a:off x="7528971" y="227864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</a:t>
            </a:r>
            <a:endParaRPr lang="en-GB" sz="1200" dirty="0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30EC1C81-BF88-466B-AD9C-35C41164A5B0}"/>
              </a:ext>
            </a:extLst>
          </p:cNvPr>
          <p:cNvSpPr txBox="1"/>
          <p:nvPr/>
        </p:nvSpPr>
        <p:spPr>
          <a:xfrm>
            <a:off x="7015427" y="2631413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</a:t>
            </a:r>
            <a:endParaRPr lang="en-GB" sz="1200" dirty="0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78B6D660-8829-438A-BFC4-3C77EAB7A547}"/>
              </a:ext>
            </a:extLst>
          </p:cNvPr>
          <p:cNvSpPr/>
          <p:nvPr/>
        </p:nvSpPr>
        <p:spPr>
          <a:xfrm>
            <a:off x="6919302" y="2499814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96A4E4EC-93B1-4C9A-8B9D-5E18DC739125}"/>
              </a:ext>
            </a:extLst>
          </p:cNvPr>
          <p:cNvSpPr/>
          <p:nvPr/>
        </p:nvSpPr>
        <p:spPr>
          <a:xfrm>
            <a:off x="7812337" y="1938772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0443D844-61EE-49D0-9C52-35AC97132EC1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7200821" y="2025036"/>
            <a:ext cx="654648" cy="82152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i 29">
            <a:extLst>
              <a:ext uri="{FF2B5EF4-FFF2-40B4-BE49-F238E27FC236}">
                <a16:creationId xmlns:a16="http://schemas.microsoft.com/office/drawing/2014/main" id="{0636A231-1D94-4C02-87CA-08BFF0AD60DC}"/>
              </a:ext>
            </a:extLst>
          </p:cNvPr>
          <p:cNvSpPr/>
          <p:nvPr/>
        </p:nvSpPr>
        <p:spPr>
          <a:xfrm>
            <a:off x="6838388" y="1197300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1E9E4D75-5CA1-4B98-BF17-04AECE9D5965}"/>
              </a:ext>
            </a:extLst>
          </p:cNvPr>
          <p:cNvCxnSpPr>
            <a:cxnSpLocks/>
          </p:cNvCxnSpPr>
          <p:nvPr/>
        </p:nvCxnSpPr>
        <p:spPr>
          <a:xfrm flipH="1" flipV="1">
            <a:off x="7248696" y="2845235"/>
            <a:ext cx="283602" cy="25194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nuoliyhdysviiva 41">
            <a:extLst>
              <a:ext uri="{FF2B5EF4-FFF2-40B4-BE49-F238E27FC236}">
                <a16:creationId xmlns:a16="http://schemas.microsoft.com/office/drawing/2014/main" id="{FA83A91B-36A6-4BF9-BF7D-8D30E2BD1A6F}"/>
              </a:ext>
            </a:extLst>
          </p:cNvPr>
          <p:cNvCxnSpPr>
            <a:cxnSpLocks/>
            <a:stCxn id="26" idx="0"/>
            <a:endCxn id="20" idx="0"/>
          </p:cNvCxnSpPr>
          <p:nvPr/>
        </p:nvCxnSpPr>
        <p:spPr>
          <a:xfrm flipV="1">
            <a:off x="7855469" y="1682838"/>
            <a:ext cx="27401" cy="25593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kstiruutu 45">
            <a:extLst>
              <a:ext uri="{FF2B5EF4-FFF2-40B4-BE49-F238E27FC236}">
                <a16:creationId xmlns:a16="http://schemas.microsoft.com/office/drawing/2014/main" id="{E76FF765-FF5F-4690-B1E6-6DF7A9B65BF8}"/>
              </a:ext>
            </a:extLst>
          </p:cNvPr>
          <p:cNvSpPr txBox="1"/>
          <p:nvPr/>
        </p:nvSpPr>
        <p:spPr>
          <a:xfrm>
            <a:off x="7850561" y="17173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p:sp>
        <p:nvSpPr>
          <p:cNvPr id="52" name="Tekstiruutu 51">
            <a:extLst>
              <a:ext uri="{FF2B5EF4-FFF2-40B4-BE49-F238E27FC236}">
                <a16:creationId xmlns:a16="http://schemas.microsoft.com/office/drawing/2014/main" id="{EE1742E6-FD69-44D6-B9FF-9063A36FF9D6}"/>
              </a:ext>
            </a:extLst>
          </p:cNvPr>
          <p:cNvSpPr txBox="1"/>
          <p:nvPr/>
        </p:nvSpPr>
        <p:spPr>
          <a:xfrm>
            <a:off x="7225829" y="2886135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baseline="-25000" dirty="0"/>
          </a:p>
        </p:txBody>
      </p:sp>
      <p:sp>
        <p:nvSpPr>
          <p:cNvPr id="32" name="Ellipsi 31">
            <a:extLst>
              <a:ext uri="{FF2B5EF4-FFF2-40B4-BE49-F238E27FC236}">
                <a16:creationId xmlns:a16="http://schemas.microsoft.com/office/drawing/2014/main" id="{3D1A9D3C-372E-4685-8EE6-DA8F815CCA17}"/>
              </a:ext>
            </a:extLst>
          </p:cNvPr>
          <p:cNvSpPr/>
          <p:nvPr/>
        </p:nvSpPr>
        <p:spPr>
          <a:xfrm>
            <a:off x="5931847" y="4319741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lipsi 32">
            <a:extLst>
              <a:ext uri="{FF2B5EF4-FFF2-40B4-BE49-F238E27FC236}">
                <a16:creationId xmlns:a16="http://schemas.microsoft.com/office/drawing/2014/main" id="{2B59008F-0866-43A4-9120-E3BE123C6904}"/>
              </a:ext>
            </a:extLst>
          </p:cNvPr>
          <p:cNvSpPr/>
          <p:nvPr/>
        </p:nvSpPr>
        <p:spPr>
          <a:xfrm>
            <a:off x="6021725" y="4401805"/>
            <a:ext cx="547650" cy="5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i 33">
            <a:extLst>
              <a:ext uri="{FF2B5EF4-FFF2-40B4-BE49-F238E27FC236}">
                <a16:creationId xmlns:a16="http://schemas.microsoft.com/office/drawing/2014/main" id="{54898F3B-06B7-4B68-97A9-2E0E9EA042E2}"/>
              </a:ext>
            </a:extLst>
          </p:cNvPr>
          <p:cNvSpPr/>
          <p:nvPr/>
        </p:nvSpPr>
        <p:spPr>
          <a:xfrm>
            <a:off x="5873163" y="4252275"/>
            <a:ext cx="846710" cy="8467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i 34">
            <a:extLst>
              <a:ext uri="{FF2B5EF4-FFF2-40B4-BE49-F238E27FC236}">
                <a16:creationId xmlns:a16="http://schemas.microsoft.com/office/drawing/2014/main" id="{3D60C534-9181-4C92-92F2-DE92AA7F07D2}"/>
              </a:ext>
            </a:extLst>
          </p:cNvPr>
          <p:cNvSpPr/>
          <p:nvPr/>
        </p:nvSpPr>
        <p:spPr>
          <a:xfrm>
            <a:off x="6060573" y="4440074"/>
            <a:ext cx="471111" cy="471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i 35">
            <a:extLst>
              <a:ext uri="{FF2B5EF4-FFF2-40B4-BE49-F238E27FC236}">
                <a16:creationId xmlns:a16="http://schemas.microsoft.com/office/drawing/2014/main" id="{EC26082E-E51C-4388-8AB8-57C1FB3A9836}"/>
              </a:ext>
            </a:extLst>
          </p:cNvPr>
          <p:cNvSpPr/>
          <p:nvPr/>
        </p:nvSpPr>
        <p:spPr>
          <a:xfrm>
            <a:off x="7108081" y="4265526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Ellipsi 36">
            <a:extLst>
              <a:ext uri="{FF2B5EF4-FFF2-40B4-BE49-F238E27FC236}">
                <a16:creationId xmlns:a16="http://schemas.microsoft.com/office/drawing/2014/main" id="{DECBF727-9DE2-4670-BD63-FB5998197EB5}"/>
              </a:ext>
            </a:extLst>
          </p:cNvPr>
          <p:cNvSpPr/>
          <p:nvPr/>
        </p:nvSpPr>
        <p:spPr>
          <a:xfrm>
            <a:off x="6531684" y="4077115"/>
            <a:ext cx="989440" cy="989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llipsi 37">
            <a:extLst>
              <a:ext uri="{FF2B5EF4-FFF2-40B4-BE49-F238E27FC236}">
                <a16:creationId xmlns:a16="http://schemas.microsoft.com/office/drawing/2014/main" id="{306709C8-FE2F-4135-B224-8CC422A45B35}"/>
              </a:ext>
            </a:extLst>
          </p:cNvPr>
          <p:cNvSpPr/>
          <p:nvPr/>
        </p:nvSpPr>
        <p:spPr>
          <a:xfrm>
            <a:off x="7320308" y="4585245"/>
            <a:ext cx="466700" cy="4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Ellipsi 39">
            <a:extLst>
              <a:ext uri="{FF2B5EF4-FFF2-40B4-BE49-F238E27FC236}">
                <a16:creationId xmlns:a16="http://schemas.microsoft.com/office/drawing/2014/main" id="{9A120FDD-8575-4EB6-B417-238B0B3927C7}"/>
              </a:ext>
            </a:extLst>
          </p:cNvPr>
          <p:cNvSpPr/>
          <p:nvPr/>
        </p:nvSpPr>
        <p:spPr>
          <a:xfrm>
            <a:off x="7249854" y="3751090"/>
            <a:ext cx="723988" cy="7239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lipsi 40">
            <a:extLst>
              <a:ext uri="{FF2B5EF4-FFF2-40B4-BE49-F238E27FC236}">
                <a16:creationId xmlns:a16="http://schemas.microsoft.com/office/drawing/2014/main" id="{DD4D21C0-5499-4B1B-B276-75AA4DC1B9F8}"/>
              </a:ext>
            </a:extLst>
          </p:cNvPr>
          <p:cNvSpPr/>
          <p:nvPr/>
        </p:nvSpPr>
        <p:spPr>
          <a:xfrm>
            <a:off x="7176999" y="4354176"/>
            <a:ext cx="351972" cy="351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Ellipsi 42">
            <a:extLst>
              <a:ext uri="{FF2B5EF4-FFF2-40B4-BE49-F238E27FC236}">
                <a16:creationId xmlns:a16="http://schemas.microsoft.com/office/drawing/2014/main" id="{22DE0191-4057-43A1-9B0D-C2EC439708DD}"/>
              </a:ext>
            </a:extLst>
          </p:cNvPr>
          <p:cNvSpPr/>
          <p:nvPr/>
        </p:nvSpPr>
        <p:spPr>
          <a:xfrm>
            <a:off x="6491301" y="4600770"/>
            <a:ext cx="620830" cy="6208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7DF50D05-BB2A-44C4-AD86-503D7821F9C3}"/>
              </a:ext>
            </a:extLst>
          </p:cNvPr>
          <p:cNvCxnSpPr>
            <a:endCxn id="32" idx="6"/>
          </p:cNvCxnSpPr>
          <p:nvPr/>
        </p:nvCxnSpPr>
        <p:spPr>
          <a:xfrm flipV="1">
            <a:off x="6491301" y="4678826"/>
            <a:ext cx="158716" cy="1120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AA91ABD-12A8-4736-B8B8-FF4EAC777072}"/>
              </a:ext>
            </a:extLst>
          </p:cNvPr>
          <p:cNvSpPr txBox="1"/>
          <p:nvPr/>
        </p:nvSpPr>
        <p:spPr>
          <a:xfrm>
            <a:off x="6372423" y="5802575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Collisions</a:t>
            </a:r>
            <a:endParaRPr lang="en-GB" sz="1000" dirty="0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1DC919C-EAF5-4EE6-A486-D95F4634A1A5}"/>
              </a:ext>
            </a:extLst>
          </p:cNvPr>
          <p:cNvSpPr/>
          <p:nvPr/>
        </p:nvSpPr>
        <p:spPr>
          <a:xfrm>
            <a:off x="6649638" y="3910267"/>
            <a:ext cx="636788" cy="6367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kstiruutu 47">
            <a:extLst>
              <a:ext uri="{FF2B5EF4-FFF2-40B4-BE49-F238E27FC236}">
                <a16:creationId xmlns:a16="http://schemas.microsoft.com/office/drawing/2014/main" id="{1EC15696-6DE4-4044-9CDC-D815C0E69CA3}"/>
              </a:ext>
            </a:extLst>
          </p:cNvPr>
          <p:cNvSpPr txBox="1"/>
          <p:nvPr/>
        </p:nvSpPr>
        <p:spPr>
          <a:xfrm>
            <a:off x="8232718" y="2613300"/>
            <a:ext cx="38104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For </a:t>
            </a:r>
            <a:r>
              <a:rPr lang="fi-FI" sz="1200" dirty="0" err="1"/>
              <a:t>each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i, a </a:t>
            </a:r>
            <a:r>
              <a:rPr lang="fi-FI" sz="1200" dirty="0" err="1"/>
              <a:t>random</a:t>
            </a:r>
            <a:r>
              <a:rPr lang="fi-FI" sz="1200" dirty="0"/>
              <a:t> </a:t>
            </a:r>
            <a:r>
              <a:rPr lang="fi-FI" sz="1200" dirty="0" err="1"/>
              <a:t>vector</a:t>
            </a:r>
            <a:r>
              <a:rPr lang="fi-FI" sz="1200" dirty="0"/>
              <a:t> t is </a:t>
            </a:r>
            <a:r>
              <a:rPr lang="fi-FI" sz="1200" dirty="0" err="1"/>
              <a:t>sampled</a:t>
            </a:r>
            <a:endParaRPr lang="fi-FI" sz="1200" dirty="0"/>
          </a:p>
          <a:p>
            <a:r>
              <a:rPr lang="fi-FI" sz="1200" dirty="0"/>
              <a:t>and </a:t>
            </a:r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(center to center).</a:t>
            </a:r>
          </a:p>
          <a:p>
            <a:r>
              <a:rPr lang="fi-FI" sz="1200" dirty="0"/>
              <a:t>If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distance</a:t>
            </a:r>
            <a:r>
              <a:rPr lang="fi-FI" sz="1200" dirty="0"/>
              <a:t> is </a:t>
            </a:r>
            <a:r>
              <a:rPr lang="fi-FI" sz="1200" dirty="0" err="1"/>
              <a:t>less</a:t>
            </a:r>
            <a:r>
              <a:rPr lang="fi-FI" sz="1200" dirty="0"/>
              <a:t> </a:t>
            </a:r>
            <a:r>
              <a:rPr lang="fi-FI" sz="1200" dirty="0" err="1"/>
              <a:t>than</a:t>
            </a:r>
            <a:r>
              <a:rPr lang="fi-FI" sz="1200" dirty="0"/>
              <a:t> </a:t>
            </a:r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r>
              <a:rPr lang="fi-FI" sz="1200" dirty="0" err="1"/>
              <a:t>+r</a:t>
            </a:r>
            <a:r>
              <a:rPr lang="fi-FI" sz="1200" dirty="0"/>
              <a:t>, </a:t>
            </a: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occurred</a:t>
            </a:r>
            <a:r>
              <a:rPr lang="fi-FI" sz="1200" dirty="0"/>
              <a:t>.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proportion of </a:t>
            </a:r>
            <a:r>
              <a:rPr lang="fi-FI" sz="1200" dirty="0" err="1"/>
              <a:t>collisions</a:t>
            </a:r>
            <a:r>
              <a:rPr lang="fi-FI" sz="1200" dirty="0"/>
              <a:t> to </a:t>
            </a:r>
            <a:r>
              <a:rPr lang="fi-FI" sz="1200" dirty="0" err="1"/>
              <a:t>all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 is </a:t>
            </a:r>
            <a:r>
              <a:rPr lang="fi-FI" sz="1200" dirty="0" err="1"/>
              <a:t>the</a:t>
            </a:r>
            <a:r>
              <a:rPr lang="fi-FI" sz="1200" dirty="0"/>
              <a:t> (</a:t>
            </a:r>
            <a:r>
              <a:rPr lang="fi-FI" sz="1200" dirty="0" err="1"/>
              <a:t>maximum</a:t>
            </a:r>
            <a:r>
              <a:rPr lang="fi-FI" sz="1200" dirty="0"/>
              <a:t>) </a:t>
            </a:r>
            <a:br>
              <a:rPr lang="fi-FI" sz="1200" dirty="0"/>
            </a:br>
            <a:r>
              <a:rPr lang="fi-FI" sz="1200" dirty="0" err="1"/>
              <a:t>probability</a:t>
            </a:r>
            <a:r>
              <a:rPr lang="fi-FI" sz="1200" dirty="0"/>
              <a:t> </a:t>
            </a:r>
            <a:r>
              <a:rPr lang="fi-FI" sz="1200" dirty="0" err="1"/>
              <a:t>estimate</a:t>
            </a:r>
            <a:r>
              <a:rPr lang="fi-FI" sz="1200" dirty="0"/>
              <a:t>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/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collision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6C1DCA2E-7B21-46A7-966D-2D60DAE2F0D7}"/>
              </a:ext>
            </a:extLst>
          </p:cNvPr>
          <p:cNvSpPr txBox="1"/>
          <p:nvPr/>
        </p:nvSpPr>
        <p:spPr>
          <a:xfrm>
            <a:off x="7558235" y="1777557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r>
              <a:rPr lang="fi-FI" sz="1200" baseline="-25000" dirty="0"/>
              <a:t>i</a:t>
            </a:r>
            <a:endParaRPr lang="en-GB" sz="1200" baseline="-25000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FC7847E0-C2E8-46D3-9E0B-24033EB0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89" y="3944605"/>
            <a:ext cx="629623" cy="774921"/>
          </a:xfrm>
          <a:prstGeom prst="rect">
            <a:avLst/>
          </a:prstGeom>
        </p:spPr>
      </p:pic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A503B9FC-5817-47B1-8C59-CB41BC0F14F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992416" y="3992235"/>
            <a:ext cx="340544" cy="17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BC2994D8-D1A9-4DE5-8F93-79F82D8B9EAF}"/>
              </a:ext>
            </a:extLst>
          </p:cNvPr>
          <p:cNvSpPr txBox="1"/>
          <p:nvPr/>
        </p:nvSpPr>
        <p:spPr>
          <a:xfrm>
            <a:off x="10332960" y="3876819"/>
            <a:ext cx="10583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From</a:t>
            </a:r>
            <a:r>
              <a:rPr lang="fi-FI" sz="900" dirty="0"/>
              <a:t> Kalman </a:t>
            </a:r>
            <a:r>
              <a:rPr lang="fi-FI" sz="900" dirty="0" err="1"/>
              <a:t>filter</a:t>
            </a:r>
            <a:endParaRPr lang="en-GB" sz="900" dirty="0"/>
          </a:p>
        </p:txBody>
      </p:sp>
      <p:pic>
        <p:nvPicPr>
          <p:cNvPr id="15" name="Kuva 14">
            <a:extLst>
              <a:ext uri="{FF2B5EF4-FFF2-40B4-BE49-F238E27FC236}">
                <a16:creationId xmlns:a16="http://schemas.microsoft.com/office/drawing/2014/main" id="{8ECCB2F0-2500-4F61-9C23-01C96C80D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845" y="4541101"/>
            <a:ext cx="1638300" cy="400050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C38B8987-9CAB-45D8-B6C7-F998A1A8F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20" y="4824480"/>
            <a:ext cx="1676400" cy="504825"/>
          </a:xfrm>
          <a:prstGeom prst="rect">
            <a:avLst/>
          </a:prstGeom>
        </p:spPr>
      </p:pic>
      <p:sp>
        <p:nvSpPr>
          <p:cNvPr id="50" name="Tekstiruutu 49">
            <a:extLst>
              <a:ext uri="{FF2B5EF4-FFF2-40B4-BE49-F238E27FC236}">
                <a16:creationId xmlns:a16="http://schemas.microsoft.com/office/drawing/2014/main" id="{27602FBB-BEF6-4E5C-82E3-ED3A6786ABD4}"/>
              </a:ext>
            </a:extLst>
          </p:cNvPr>
          <p:cNvSpPr txBox="1"/>
          <p:nvPr/>
        </p:nvSpPr>
        <p:spPr>
          <a:xfrm>
            <a:off x="10916635" y="4788980"/>
            <a:ext cx="792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Class </a:t>
            </a:r>
            <a:r>
              <a:rPr lang="fi-FI" sz="900" dirty="0" err="1"/>
              <a:t>specific</a:t>
            </a:r>
            <a:endParaRPr lang="en-GB" sz="9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290AA87D-4F11-4943-91F4-A4A70F86FEFC}"/>
              </a:ext>
            </a:extLst>
          </p:cNvPr>
          <p:cNvCxnSpPr/>
          <p:nvPr/>
        </p:nvCxnSpPr>
        <p:spPr>
          <a:xfrm flipH="1" flipV="1">
            <a:off x="10696580" y="4818595"/>
            <a:ext cx="220055" cy="9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8B2B2E8D-4401-4130-802B-73824AB22C51}"/>
              </a:ext>
            </a:extLst>
          </p:cNvPr>
          <p:cNvCxnSpPr/>
          <p:nvPr/>
        </p:nvCxnSpPr>
        <p:spPr>
          <a:xfrm flipH="1">
            <a:off x="10693762" y="4934522"/>
            <a:ext cx="222873" cy="8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Kuva 30">
            <a:extLst>
              <a:ext uri="{FF2B5EF4-FFF2-40B4-BE49-F238E27FC236}">
                <a16:creationId xmlns:a16="http://schemas.microsoft.com/office/drawing/2014/main" id="{4A3147CD-5CAE-49A1-9A7B-28D156D22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829" y="5218645"/>
            <a:ext cx="1876425" cy="838200"/>
          </a:xfrm>
          <a:prstGeom prst="rect">
            <a:avLst/>
          </a:prstGeom>
        </p:spPr>
      </p:pic>
      <p:sp>
        <p:nvSpPr>
          <p:cNvPr id="54" name="Tekstiruutu 53">
            <a:extLst>
              <a:ext uri="{FF2B5EF4-FFF2-40B4-BE49-F238E27FC236}">
                <a16:creationId xmlns:a16="http://schemas.microsoft.com/office/drawing/2014/main" id="{69DBF403-67AE-4B01-9471-EC6896BB690E}"/>
              </a:ext>
            </a:extLst>
          </p:cNvPr>
          <p:cNvSpPr txBox="1"/>
          <p:nvPr/>
        </p:nvSpPr>
        <p:spPr>
          <a:xfrm>
            <a:off x="10442072" y="5593978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m=1000</a:t>
            </a:r>
            <a:endParaRPr lang="en-GB" sz="900" dirty="0"/>
          </a:p>
        </p:txBody>
      </p:sp>
      <p:sp>
        <p:nvSpPr>
          <p:cNvPr id="55" name="Ellipsi 54">
            <a:extLst>
              <a:ext uri="{FF2B5EF4-FFF2-40B4-BE49-F238E27FC236}">
                <a16:creationId xmlns:a16="http://schemas.microsoft.com/office/drawing/2014/main" id="{68B5CDF2-C76B-447F-A242-A5D87C89F374}"/>
              </a:ext>
            </a:extLst>
          </p:cNvPr>
          <p:cNvSpPr/>
          <p:nvPr/>
        </p:nvSpPr>
        <p:spPr>
          <a:xfrm>
            <a:off x="7169152" y="4388814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kstiruutu 55">
            <a:extLst>
              <a:ext uri="{FF2B5EF4-FFF2-40B4-BE49-F238E27FC236}">
                <a16:creationId xmlns:a16="http://schemas.microsoft.com/office/drawing/2014/main" id="{A93EC712-847E-4C5F-B301-2C37D45F2966}"/>
              </a:ext>
            </a:extLst>
          </p:cNvPr>
          <p:cNvSpPr txBox="1"/>
          <p:nvPr/>
        </p:nvSpPr>
        <p:spPr>
          <a:xfrm>
            <a:off x="8373245" y="6269897"/>
            <a:ext cx="362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Note</a:t>
            </a:r>
            <a:r>
              <a:rPr lang="fi-FI" sz="900" dirty="0"/>
              <a:t>! </a:t>
            </a:r>
            <a:r>
              <a:rPr lang="fi-FI" sz="900" dirty="0" err="1"/>
              <a:t>Collision</a:t>
            </a:r>
            <a:r>
              <a:rPr lang="fi-FI" sz="900" dirty="0"/>
              <a:t> </a:t>
            </a:r>
            <a:r>
              <a:rPr lang="fi-FI" sz="900" dirty="0" err="1"/>
              <a:t>might</a:t>
            </a:r>
            <a:r>
              <a:rPr lang="fi-FI" sz="900" dirty="0"/>
              <a:t> </a:t>
            </a:r>
            <a:r>
              <a:rPr lang="fi-FI" sz="900" dirty="0" err="1"/>
              <a:t>occur</a:t>
            </a:r>
            <a:r>
              <a:rPr lang="fi-FI" sz="900" dirty="0"/>
              <a:t> </a:t>
            </a:r>
            <a:r>
              <a:rPr lang="fi-FI" sz="900" dirty="0" err="1"/>
              <a:t>earlier</a:t>
            </a:r>
            <a:r>
              <a:rPr lang="fi-FI" sz="900" dirty="0"/>
              <a:t>. </a:t>
            </a:r>
            <a:r>
              <a:rPr lang="fi-FI" sz="900" dirty="0" err="1"/>
              <a:t>This</a:t>
            </a:r>
            <a:r>
              <a:rPr lang="fi-FI" sz="900" dirty="0"/>
              <a:t> </a:t>
            </a:r>
            <a:r>
              <a:rPr lang="fi-FI" sz="900" dirty="0" err="1"/>
              <a:t>algorithm</a:t>
            </a:r>
            <a:r>
              <a:rPr lang="fi-FI" sz="900" dirty="0"/>
              <a:t> </a:t>
            </a:r>
            <a:r>
              <a:rPr lang="fi-FI" sz="900" dirty="0" err="1"/>
              <a:t>estimates</a:t>
            </a:r>
            <a:r>
              <a:rPr lang="fi-FI" sz="900" dirty="0"/>
              <a:t>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br>
              <a:rPr lang="fi-FI" sz="900" dirty="0"/>
            </a:br>
            <a:r>
              <a:rPr lang="fi-FI" sz="900" b="1" dirty="0" err="1"/>
              <a:t>maximum</a:t>
            </a:r>
            <a:r>
              <a:rPr lang="fi-FI" sz="900" dirty="0"/>
              <a:t> </a:t>
            </a:r>
            <a:r>
              <a:rPr lang="fi-FI" sz="900" dirty="0" err="1"/>
              <a:t>probability</a:t>
            </a:r>
            <a:r>
              <a:rPr lang="fi-FI" sz="900" dirty="0"/>
              <a:t> on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r>
              <a:rPr lang="fi-FI" sz="900" dirty="0" err="1"/>
              <a:t>path</a:t>
            </a:r>
            <a:r>
              <a:rPr lang="fi-FI" sz="900" dirty="0"/>
              <a:t>. </a:t>
            </a:r>
            <a:r>
              <a:rPr lang="fi-FI" sz="900" dirty="0" err="1"/>
              <a:t>Should</a:t>
            </a:r>
            <a:r>
              <a:rPr lang="fi-FI" sz="900" dirty="0"/>
              <a:t> </a:t>
            </a:r>
            <a:r>
              <a:rPr lang="fi-FI" sz="900" dirty="0" err="1"/>
              <a:t>minimum</a:t>
            </a:r>
            <a:r>
              <a:rPr lang="fi-FI" sz="900" dirty="0"/>
              <a:t> </a:t>
            </a:r>
            <a:r>
              <a:rPr lang="fi-FI" sz="900" dirty="0" err="1"/>
              <a:t>time</a:t>
            </a:r>
            <a:r>
              <a:rPr lang="fi-FI" sz="900" dirty="0"/>
              <a:t> </a:t>
            </a:r>
            <a:r>
              <a:rPr lang="fi-FI" sz="900" dirty="0" err="1"/>
              <a:t>used</a:t>
            </a:r>
            <a:r>
              <a:rPr lang="fi-FI" sz="900" dirty="0"/>
              <a:t>? </a:t>
            </a:r>
            <a:r>
              <a:rPr lang="fi-FI" sz="900" dirty="0" err="1"/>
              <a:t>Or</a:t>
            </a:r>
            <a:r>
              <a:rPr lang="fi-FI" sz="900" dirty="0"/>
              <a:t> </a:t>
            </a:r>
            <a:r>
              <a:rPr lang="fi-FI" sz="900" dirty="0" err="1"/>
              <a:t>both</a:t>
            </a:r>
            <a:r>
              <a:rPr lang="fi-FI" sz="900" dirty="0"/>
              <a:t>?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255986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118809" y="21682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D8F8D60-9F42-4A8A-B03A-CF9966B7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312" y="321177"/>
            <a:ext cx="3765794" cy="127222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F158FE2-287D-44C7-B4BD-379C8DB9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33" y="1651189"/>
            <a:ext cx="3046901" cy="1164811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19778C1B-5475-4984-81DB-CCF63059B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237" y="2848758"/>
            <a:ext cx="3963500" cy="381222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053D8532-F4C5-4E3A-A831-A69A2E955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822" y="3410953"/>
            <a:ext cx="6032205" cy="30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85366F25-A83D-4AC3-8F51-E3EADF38908F}"/>
              </a:ext>
            </a:extLst>
          </p:cNvPr>
          <p:cNvSpPr txBox="1"/>
          <p:nvPr/>
        </p:nvSpPr>
        <p:spPr>
          <a:xfrm>
            <a:off x="5315828" y="423317"/>
            <a:ext cx="4413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Open </a:t>
            </a:r>
            <a:r>
              <a:rPr lang="fi-FI" dirty="0" err="1">
                <a:solidFill>
                  <a:srgbClr val="FF0000"/>
                </a:solidFill>
              </a:rPr>
              <a:t>questions</a:t>
            </a:r>
            <a:r>
              <a:rPr lang="fi-FI" dirty="0">
                <a:solidFill>
                  <a:srgbClr val="FF00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rgbClr val="FF0000"/>
                </a:solidFill>
              </a:rPr>
              <a:t>Collisions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between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all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bodies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Min </a:t>
            </a:r>
            <a:r>
              <a:rPr lang="fi-FI" dirty="0" err="1">
                <a:solidFill>
                  <a:srgbClr val="FF0000"/>
                </a:solidFill>
              </a:rPr>
              <a:t>time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max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both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More </a:t>
            </a:r>
            <a:r>
              <a:rPr lang="fi-FI" dirty="0" err="1">
                <a:solidFill>
                  <a:srgbClr val="FF0000"/>
                </a:solidFill>
              </a:rPr>
              <a:t>efficient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sampling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1079C39-9DB4-47B8-BDE2-D8BD3463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28" y="3064444"/>
            <a:ext cx="2596206" cy="1344464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7AF09134-57F2-41E6-8435-51799F52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51" y="4560034"/>
            <a:ext cx="1676400" cy="9144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E0C81C7-06F6-4ECF-8AC0-50760C0B2B8E}"/>
              </a:ext>
            </a:extLst>
          </p:cNvPr>
          <p:cNvSpPr txBox="1"/>
          <p:nvPr/>
        </p:nvSpPr>
        <p:spPr>
          <a:xfrm>
            <a:off x="8065476" y="4481881"/>
            <a:ext cx="2189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</a:t>
            </a:r>
          </a:p>
          <a:p>
            <a:r>
              <a:rPr lang="fi-FI" sz="1200" dirty="0"/>
              <a:t>Min </a:t>
            </a:r>
            <a:r>
              <a:rPr lang="fi-FI" sz="1200" dirty="0" err="1"/>
              <a:t>distance</a:t>
            </a:r>
            <a:r>
              <a:rPr lang="fi-FI" sz="1200" dirty="0"/>
              <a:t> and </a:t>
            </a:r>
            <a:r>
              <a:rPr lang="fi-FI" sz="1200" dirty="0" err="1"/>
              <a:t>corresponding</a:t>
            </a:r>
            <a:endParaRPr lang="fi-FI" sz="1200" dirty="0"/>
          </a:p>
          <a:p>
            <a:r>
              <a:rPr lang="fi-FI" sz="1200" dirty="0" err="1"/>
              <a:t>time</a:t>
            </a:r>
            <a:r>
              <a:rPr lang="fi-FI" sz="1200" dirty="0"/>
              <a:t> </a:t>
            </a:r>
            <a:r>
              <a:rPr lang="fi-FI" sz="1200" dirty="0" err="1"/>
              <a:t>can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endParaRPr lang="fi-FI" sz="1200" dirty="0"/>
          </a:p>
          <a:p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prediction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78606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Yhdistin: Kulma 42">
            <a:extLst>
              <a:ext uri="{FF2B5EF4-FFF2-40B4-BE49-F238E27FC236}">
                <a16:creationId xmlns:a16="http://schemas.microsoft.com/office/drawing/2014/main" id="{7A1F4F51-1348-446B-8A61-FEEF78B49095}"/>
              </a:ext>
            </a:extLst>
          </p:cNvPr>
          <p:cNvCxnSpPr>
            <a:cxnSpLocks/>
            <a:endCxn id="11" idx="0"/>
          </p:cNvCxnSpPr>
          <p:nvPr/>
        </p:nvCxnSpPr>
        <p:spPr>
          <a:xfrm rot="5400000">
            <a:off x="3264108" y="2723694"/>
            <a:ext cx="1850004" cy="898642"/>
          </a:xfrm>
          <a:prstGeom prst="bentConnector3">
            <a:avLst>
              <a:gd name="adj1" fmla="val 6901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3118983" y="1075643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Situation</a:t>
            </a:r>
            <a:r>
              <a:rPr lang="fi-FI" sz="1200" dirty="0"/>
              <a:t> Analysis</a:t>
            </a:r>
            <a:endParaRPr lang="en-GB" sz="12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00" y="2168087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1" y="2327962"/>
            <a:ext cx="1647825" cy="904875"/>
          </a:xfrm>
          <a:prstGeom prst="rect">
            <a:avLst/>
          </a:prstGeom>
        </p:spPr>
      </p:pic>
      <p:sp>
        <p:nvSpPr>
          <p:cNvPr id="10" name="Suorakulmio 9">
            <a:extLst>
              <a:ext uri="{FF2B5EF4-FFF2-40B4-BE49-F238E27FC236}">
                <a16:creationId xmlns:a16="http://schemas.microsoft.com/office/drawing/2014/main" id="{B9E6672D-E604-4851-96D4-6DA27C373382}"/>
              </a:ext>
            </a:extLst>
          </p:cNvPr>
          <p:cNvSpPr/>
          <p:nvPr/>
        </p:nvSpPr>
        <p:spPr>
          <a:xfrm>
            <a:off x="3118983" y="2520399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Captioning</a:t>
            </a:r>
            <a:endParaRPr lang="en-GB" sz="1200" dirty="0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3118983" y="4098017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Question</a:t>
            </a:r>
            <a:r>
              <a:rPr lang="fi-FI" sz="1200" dirty="0"/>
              <a:t> </a:t>
            </a:r>
            <a:r>
              <a:rPr lang="fi-FI" sz="1200" dirty="0" err="1"/>
              <a:t>Answering</a:t>
            </a:r>
            <a:endParaRPr lang="en-GB" sz="1200" dirty="0"/>
          </a:p>
        </p:txBody>
      </p:sp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364" y="4076957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/>
          <p:nvPr/>
        </p:nvCxnSpPr>
        <p:spPr>
          <a:xfrm flipV="1">
            <a:off x="2313354" y="1531815"/>
            <a:ext cx="679938" cy="63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5406EE37-D71F-4175-B4E9-E8890F835994}"/>
              </a:ext>
            </a:extLst>
          </p:cNvPr>
          <p:cNvCxnSpPr/>
          <p:nvPr/>
        </p:nvCxnSpPr>
        <p:spPr>
          <a:xfrm>
            <a:off x="2313354" y="2876061"/>
            <a:ext cx="67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1E77C7EB-00B7-46A4-95D9-0FF7DE59EEC8}"/>
              </a:ext>
            </a:extLst>
          </p:cNvPr>
          <p:cNvCxnSpPr/>
          <p:nvPr/>
        </p:nvCxnSpPr>
        <p:spPr>
          <a:xfrm>
            <a:off x="2313354" y="3368430"/>
            <a:ext cx="679938" cy="729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</p:cNvCxnSpPr>
          <p:nvPr/>
        </p:nvCxnSpPr>
        <p:spPr>
          <a:xfrm flipV="1">
            <a:off x="2313354" y="4486030"/>
            <a:ext cx="679938" cy="2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4900247" y="991452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Bodies</a:t>
            </a:r>
            <a:r>
              <a:rPr lang="fi-FI" sz="1200" dirty="0"/>
              <a:t> (+</a:t>
            </a:r>
            <a:r>
              <a:rPr lang="fi-FI" sz="1200" dirty="0" err="1"/>
              <a:t>attributes</a:t>
            </a:r>
            <a:r>
              <a:rPr lang="fi-FI" sz="1200" dirty="0"/>
              <a:t>)</a:t>
            </a:r>
          </a:p>
          <a:p>
            <a:pPr algn="ctr"/>
            <a:r>
              <a:rPr lang="fi-FI" sz="1200" dirty="0" err="1"/>
              <a:t>Forecasts</a:t>
            </a:r>
            <a:endParaRPr lang="fi-FI" sz="1200" dirty="0"/>
          </a:p>
          <a:p>
            <a:pPr algn="ctr"/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probabilities</a:t>
            </a:r>
            <a:endParaRPr lang="en-GB" sz="1200" dirty="0"/>
          </a:p>
          <a:p>
            <a:pPr algn="ctr"/>
            <a:r>
              <a:rPr lang="fi-FI" sz="1200" dirty="0"/>
              <a:t>O</a:t>
            </a:r>
            <a:r>
              <a:rPr lang="en-GB" sz="1200" dirty="0" err="1"/>
              <a:t>ther</a:t>
            </a:r>
            <a:r>
              <a:rPr lang="en-GB" sz="1200" dirty="0"/>
              <a:t> representations</a:t>
            </a:r>
            <a:endParaRPr lang="fi-FI" sz="1200" dirty="0"/>
          </a:p>
        </p:txBody>
      </p:sp>
      <p:sp>
        <p:nvSpPr>
          <p:cNvPr id="24" name="Suorakulmio 23">
            <a:extLst>
              <a:ext uri="{FF2B5EF4-FFF2-40B4-BE49-F238E27FC236}">
                <a16:creationId xmlns:a16="http://schemas.microsoft.com/office/drawing/2014/main" id="{4B485F93-19E0-4276-B429-91D6ED1EB0A9}"/>
              </a:ext>
            </a:extLst>
          </p:cNvPr>
          <p:cNvSpPr/>
          <p:nvPr/>
        </p:nvSpPr>
        <p:spPr>
          <a:xfrm>
            <a:off x="4900247" y="2436208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Captions</a:t>
            </a:r>
            <a:endParaRPr lang="fi-FI" sz="1200" dirty="0"/>
          </a:p>
        </p:txBody>
      </p:sp>
      <p:sp>
        <p:nvSpPr>
          <p:cNvPr id="25" name="Suorakulmio 24">
            <a:extLst>
              <a:ext uri="{FF2B5EF4-FFF2-40B4-BE49-F238E27FC236}">
                <a16:creationId xmlns:a16="http://schemas.microsoft.com/office/drawing/2014/main" id="{AB766DC1-D3ED-4670-9882-1EE8345B570E}"/>
              </a:ext>
            </a:extLst>
          </p:cNvPr>
          <p:cNvSpPr/>
          <p:nvPr/>
        </p:nvSpPr>
        <p:spPr>
          <a:xfrm>
            <a:off x="4900247" y="4013826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 err="1"/>
              <a:t>Answers</a:t>
            </a:r>
            <a:endParaRPr lang="fi-FI" sz="12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7343198" y="2520399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/>
              <a:t>Language Composition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/>
          <p:nvPr/>
        </p:nvCxnSpPr>
        <p:spPr>
          <a:xfrm>
            <a:off x="4446954" y="1438369"/>
            <a:ext cx="382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DC639DAB-A83A-4BDD-9779-67D53BB2C288}"/>
              </a:ext>
            </a:extLst>
          </p:cNvPr>
          <p:cNvCxnSpPr/>
          <p:nvPr/>
        </p:nvCxnSpPr>
        <p:spPr>
          <a:xfrm>
            <a:off x="4446954" y="2883125"/>
            <a:ext cx="382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/>
          <p:nvPr/>
        </p:nvCxnSpPr>
        <p:spPr>
          <a:xfrm>
            <a:off x="4446954" y="4509488"/>
            <a:ext cx="382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/>
          <p:nvPr/>
        </p:nvCxnSpPr>
        <p:spPr>
          <a:xfrm>
            <a:off x="6713415" y="1609969"/>
            <a:ext cx="547077" cy="717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/>
          <p:nvPr/>
        </p:nvCxnSpPr>
        <p:spPr>
          <a:xfrm flipV="1">
            <a:off x="6588370" y="3368430"/>
            <a:ext cx="754828" cy="109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C512F402-DF0E-48F8-AE89-15A87B3E1F33}"/>
              </a:ext>
            </a:extLst>
          </p:cNvPr>
          <p:cNvCxnSpPr/>
          <p:nvPr/>
        </p:nvCxnSpPr>
        <p:spPr>
          <a:xfrm>
            <a:off x="6713415" y="2876061"/>
            <a:ext cx="54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5866" y="2429143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/>
          <p:nvPr/>
        </p:nvCxnSpPr>
        <p:spPr>
          <a:xfrm>
            <a:off x="8768861" y="2876061"/>
            <a:ext cx="382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Yhdistin: Kulma 39">
            <a:extLst>
              <a:ext uri="{FF2B5EF4-FFF2-40B4-BE49-F238E27FC236}">
                <a16:creationId xmlns:a16="http://schemas.microsoft.com/office/drawing/2014/main" id="{D5CFDEDD-623D-4A13-A5F2-7D88D64AE26D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4406908" y="1218167"/>
            <a:ext cx="635113" cy="1969350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10762961" y="2683070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Words</a:t>
            </a:r>
            <a:r>
              <a:rPr lang="fi-FI" sz="1000" dirty="0"/>
              <a:t> per </a:t>
            </a:r>
            <a:r>
              <a:rPr lang="fi-FI" sz="1000" dirty="0" err="1"/>
              <a:t>minute</a:t>
            </a:r>
            <a:r>
              <a:rPr lang="fi-FI" sz="1000" dirty="0"/>
              <a:t>:</a:t>
            </a:r>
          </a:p>
          <a:p>
            <a:r>
              <a:rPr lang="fi-FI" sz="1000" dirty="0"/>
              <a:t>150…160</a:t>
            </a:r>
            <a:endParaRPr lang="en-GB" sz="10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456" y="4098017"/>
            <a:ext cx="3120415" cy="994418"/>
          </a:xfrm>
          <a:prstGeom prst="rect">
            <a:avLst/>
          </a:prstGeom>
        </p:spPr>
      </p:pic>
      <p:sp>
        <p:nvSpPr>
          <p:cNvPr id="54" name="Tekstiruutu 53">
            <a:extLst>
              <a:ext uri="{FF2B5EF4-FFF2-40B4-BE49-F238E27FC236}">
                <a16:creationId xmlns:a16="http://schemas.microsoft.com/office/drawing/2014/main" id="{45CED2C4-F3D6-47B1-A8CD-6BE7E53DC791}"/>
              </a:ext>
            </a:extLst>
          </p:cNvPr>
          <p:cNvSpPr txBox="1"/>
          <p:nvPr/>
        </p:nvSpPr>
        <p:spPr>
          <a:xfrm>
            <a:off x="8749300" y="5061210"/>
            <a:ext cx="8050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+ </a:t>
            </a:r>
            <a:r>
              <a:rPr lang="fi-FI" sz="900" dirty="0" err="1"/>
              <a:t>Description</a:t>
            </a:r>
            <a:endParaRPr lang="en-GB" sz="900" dirty="0"/>
          </a:p>
        </p:txBody>
      </p:sp>
      <p:sp>
        <p:nvSpPr>
          <p:cNvPr id="57" name="Tekstiruutu 56">
            <a:extLst>
              <a:ext uri="{FF2B5EF4-FFF2-40B4-BE49-F238E27FC236}">
                <a16:creationId xmlns:a16="http://schemas.microsoft.com/office/drawing/2014/main" id="{5069238D-10EA-42D0-B29E-BB16D5574B4A}"/>
              </a:ext>
            </a:extLst>
          </p:cNvPr>
          <p:cNvSpPr txBox="1"/>
          <p:nvPr/>
        </p:nvSpPr>
        <p:spPr>
          <a:xfrm>
            <a:off x="10779768" y="3205987"/>
            <a:ext cx="8547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Priority</a:t>
            </a:r>
            <a:r>
              <a:rPr lang="fi-FI" sz="900" dirty="0"/>
              <a:t> </a:t>
            </a:r>
            <a:r>
              <a:rPr lang="fi-FI" sz="900" dirty="0" err="1"/>
              <a:t>queue</a:t>
            </a:r>
            <a:endParaRPr lang="en-GB" sz="900" dirty="0"/>
          </a:p>
        </p:txBody>
      </p:sp>
      <p:sp>
        <p:nvSpPr>
          <p:cNvPr id="58" name="Tekstiruutu 57">
            <a:extLst>
              <a:ext uri="{FF2B5EF4-FFF2-40B4-BE49-F238E27FC236}">
                <a16:creationId xmlns:a16="http://schemas.microsoft.com/office/drawing/2014/main" id="{461D38C6-E747-4A61-ADBE-A3813C78EC02}"/>
              </a:ext>
            </a:extLst>
          </p:cNvPr>
          <p:cNvSpPr txBox="1"/>
          <p:nvPr/>
        </p:nvSpPr>
        <p:spPr>
          <a:xfrm>
            <a:off x="4127834" y="1989292"/>
            <a:ext cx="10358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Transfer</a:t>
            </a:r>
            <a:r>
              <a:rPr lang="fi-FI" sz="900" dirty="0"/>
              <a:t> </a:t>
            </a:r>
            <a:r>
              <a:rPr lang="fi-FI" sz="900" dirty="0" err="1"/>
              <a:t>learning</a:t>
            </a:r>
            <a:r>
              <a:rPr lang="fi-FI" sz="900" dirty="0"/>
              <a:t>?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489781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82278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76253" y="1397675"/>
            <a:ext cx="39787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Visual </a:t>
            </a:r>
            <a:r>
              <a:rPr lang="fi-FI" dirty="0" err="1"/>
              <a:t>captioning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Visual </a:t>
            </a:r>
            <a:r>
              <a:rPr lang="fi-FI" dirty="0" err="1"/>
              <a:t>question</a:t>
            </a:r>
            <a:r>
              <a:rPr lang="fi-FI" dirty="0"/>
              <a:t> </a:t>
            </a:r>
            <a:r>
              <a:rPr lang="fi-FI" dirty="0" err="1"/>
              <a:t>answering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Language composition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Kuva 19">
            <a:extLst>
              <a:ext uri="{FF2B5EF4-FFF2-40B4-BE49-F238E27FC236}">
                <a16:creationId xmlns:a16="http://schemas.microsoft.com/office/drawing/2014/main" id="{9F6F53AD-2D8E-4F98-A070-EB1A8E45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  <p:sp>
        <p:nvSpPr>
          <p:cNvPr id="21" name="Ellipsi 20">
            <a:extLst>
              <a:ext uri="{FF2B5EF4-FFF2-40B4-BE49-F238E27FC236}">
                <a16:creationId xmlns:a16="http://schemas.microsoft.com/office/drawing/2014/main" id="{EDE1E276-2E1D-4052-953B-445077ACD4F4}"/>
              </a:ext>
            </a:extLst>
          </p:cNvPr>
          <p:cNvSpPr/>
          <p:nvPr/>
        </p:nvSpPr>
        <p:spPr>
          <a:xfrm>
            <a:off x="5384801" y="5761849"/>
            <a:ext cx="711200" cy="4594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i 27">
            <a:extLst>
              <a:ext uri="{FF2B5EF4-FFF2-40B4-BE49-F238E27FC236}">
                <a16:creationId xmlns:a16="http://schemas.microsoft.com/office/drawing/2014/main" id="{B5324000-5B5F-4C94-94AE-95190B20FAA0}"/>
              </a:ext>
            </a:extLst>
          </p:cNvPr>
          <p:cNvSpPr/>
          <p:nvPr/>
        </p:nvSpPr>
        <p:spPr>
          <a:xfrm>
            <a:off x="9116648" y="1451762"/>
            <a:ext cx="590060" cy="3811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i 28">
            <a:extLst>
              <a:ext uri="{FF2B5EF4-FFF2-40B4-BE49-F238E27FC236}">
                <a16:creationId xmlns:a16="http://schemas.microsoft.com/office/drawing/2014/main" id="{D81E4D3C-EEA1-4CF8-A59B-D4E441B9110D}"/>
              </a:ext>
            </a:extLst>
          </p:cNvPr>
          <p:cNvSpPr/>
          <p:nvPr/>
        </p:nvSpPr>
        <p:spPr>
          <a:xfrm>
            <a:off x="9116648" y="2360067"/>
            <a:ext cx="1269998" cy="586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DFB50D4-B5C1-4A2E-9BED-198D628F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3" y="321177"/>
            <a:ext cx="2041994" cy="264369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C60E2E6E-41B5-4062-8EE5-13C47CD2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12" y="2964873"/>
            <a:ext cx="2932967" cy="358909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F4BCFBD7-C433-4674-ACB6-9DA2A203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274" y="462032"/>
            <a:ext cx="2912728" cy="2966968"/>
          </a:xfrm>
          <a:prstGeom prst="rect">
            <a:avLst/>
          </a:prstGeom>
        </p:spPr>
      </p:pic>
      <p:sp>
        <p:nvSpPr>
          <p:cNvPr id="2" name="Ellipsi 1">
            <a:extLst>
              <a:ext uri="{FF2B5EF4-FFF2-40B4-BE49-F238E27FC236}">
                <a16:creationId xmlns:a16="http://schemas.microsoft.com/office/drawing/2014/main" id="{C6FEE579-4A6C-403A-B05A-3099F30365B4}"/>
              </a:ext>
            </a:extLst>
          </p:cNvPr>
          <p:cNvSpPr/>
          <p:nvPr/>
        </p:nvSpPr>
        <p:spPr>
          <a:xfrm>
            <a:off x="5459824" y="4482100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9EED46C3-2C69-4A3B-B40B-329D1BA1FA39}"/>
              </a:ext>
            </a:extLst>
          </p:cNvPr>
          <p:cNvSpPr/>
          <p:nvPr/>
        </p:nvSpPr>
        <p:spPr>
          <a:xfrm>
            <a:off x="5459823" y="5894711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87E56909-C118-450F-AE3E-62CAB9FB58D7}"/>
              </a:ext>
            </a:extLst>
          </p:cNvPr>
          <p:cNvSpPr/>
          <p:nvPr/>
        </p:nvSpPr>
        <p:spPr>
          <a:xfrm>
            <a:off x="8777274" y="1271469"/>
            <a:ext cx="3141187" cy="1101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142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184775" y="321177"/>
            <a:ext cx="28942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Specification</a:t>
            </a:r>
            <a:r>
              <a:rPr lang="fi-FI" sz="1600" dirty="0"/>
              <a:t> (</a:t>
            </a:r>
            <a:r>
              <a:rPr lang="fi-FI" sz="1600" dirty="0" err="1"/>
              <a:t>situation</a:t>
            </a:r>
            <a:r>
              <a:rPr lang="fi-FI" sz="1600" dirty="0"/>
              <a:t> </a:t>
            </a:r>
            <a:r>
              <a:rPr lang="fi-FI" sz="1600" dirty="0" err="1"/>
              <a:t>analysis</a:t>
            </a:r>
            <a:r>
              <a:rPr lang="fi-FI" sz="1600" dirty="0"/>
              <a:t>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Distance</a:t>
            </a:r>
            <a:r>
              <a:rPr lang="fi-FI" sz="1600" dirty="0"/>
              <a:t> </a:t>
            </a:r>
            <a:r>
              <a:rPr lang="fi-FI" sz="1600" dirty="0" err="1"/>
              <a:t>information</a:t>
            </a:r>
            <a:endParaRPr lang="fi-FI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Outdoor</a:t>
            </a:r>
            <a:r>
              <a:rPr lang="fi-FI" sz="1600" dirty="0"/>
              <a:t> + </a:t>
            </a:r>
            <a:r>
              <a:rPr lang="fi-FI" sz="1600" dirty="0" err="1"/>
              <a:t>indoor</a:t>
            </a:r>
            <a:endParaRPr lang="fi-FI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Odometry</a:t>
            </a:r>
            <a:endParaRPr lang="en-GB" sz="16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266911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921" y="747824"/>
            <a:ext cx="2722082" cy="133105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391" y="5128602"/>
            <a:ext cx="1883142" cy="16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/>
          <p:nvPr/>
        </p:nvCxnSpPr>
        <p:spPr>
          <a:xfrm>
            <a:off x="6519740" y="1228436"/>
            <a:ext cx="1489530" cy="168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/>
          <p:nvPr/>
        </p:nvCxnSpPr>
        <p:spPr>
          <a:xfrm flipH="1">
            <a:off x="8009270" y="1234831"/>
            <a:ext cx="1701633" cy="167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72134B57-95EC-4D9A-95A6-19E6397D0486}"/>
              </a:ext>
            </a:extLst>
          </p:cNvPr>
          <p:cNvSpPr txBox="1"/>
          <p:nvPr/>
        </p:nvSpPr>
        <p:spPr>
          <a:xfrm>
            <a:off x="5146347" y="3102190"/>
            <a:ext cx="601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Disparity for “free” using left and right bounding boxes!!!!!!!!!!</a:t>
            </a:r>
          </a:p>
        </p:txBody>
      </p:sp>
      <p:pic>
        <p:nvPicPr>
          <p:cNvPr id="12" name="Kuva 11">
            <a:extLst>
              <a:ext uri="{FF2B5EF4-FFF2-40B4-BE49-F238E27FC236}">
                <a16:creationId xmlns:a16="http://schemas.microsoft.com/office/drawing/2014/main" id="{11C0901F-FB0D-43FF-AE91-B71372C92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63" y="3705561"/>
            <a:ext cx="3565892" cy="1401622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B88A4F93-1F29-4ECD-BBD7-2E74324AC5FC}"/>
              </a:ext>
            </a:extLst>
          </p:cNvPr>
          <p:cNvSpPr txBox="1"/>
          <p:nvPr/>
        </p:nvSpPr>
        <p:spPr>
          <a:xfrm>
            <a:off x="5146347" y="5647290"/>
            <a:ext cx="612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this works, stereo algorithm will be extremely fast and easy….</a:t>
            </a:r>
          </a:p>
        </p:txBody>
      </p:sp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Camera yaw, pitch, roll estimation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2A43A7C-DA35-4132-A332-80CD0C7D5518}"/>
              </a:ext>
            </a:extLst>
          </p:cNvPr>
          <p:cNvSpPr txBox="1"/>
          <p:nvPr/>
        </p:nvSpPr>
        <p:spPr>
          <a:xfrm>
            <a:off x="5521485" y="2543853"/>
            <a:ext cx="538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Can be estimated from background movement </a:t>
            </a:r>
            <a:r>
              <a:rPr lang="fi-FI" dirty="0"/>
              <a:t>(</a:t>
            </a:r>
            <a:r>
              <a:rPr lang="fi-FI" dirty="0" err="1"/>
              <a:t>average</a:t>
            </a:r>
            <a:endParaRPr lang="fi-FI" dirty="0"/>
          </a:p>
          <a:p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)?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173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Follow-Up</a:t>
            </a:r>
          </a:p>
        </p:txBody>
      </p:sp>
      <p:sp>
        <p:nvSpPr>
          <p:cNvPr id="6" name="Nuoli: Oikea 5">
            <a:extLst>
              <a:ext uri="{FF2B5EF4-FFF2-40B4-BE49-F238E27FC236}">
                <a16:creationId xmlns:a16="http://schemas.microsoft.com/office/drawing/2014/main" id="{8EED9BC4-934F-421D-A284-0A657C7CC57C}"/>
              </a:ext>
            </a:extLst>
          </p:cNvPr>
          <p:cNvSpPr/>
          <p:nvPr/>
        </p:nvSpPr>
        <p:spPr>
          <a:xfrm rot="2520961">
            <a:off x="4803500" y="4516609"/>
            <a:ext cx="940248" cy="269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F37908A-2CA3-42AF-8E7B-ED1B9085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04" y="270150"/>
            <a:ext cx="4882761" cy="382636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546EC7E-033C-4FC6-8E23-5AD42693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07" y="4291584"/>
            <a:ext cx="3383661" cy="199213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0C216301-D3EE-4EB0-AF4B-BCFEBD70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199" y="4291584"/>
            <a:ext cx="2606594" cy="24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3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537E61D-F72F-4D2D-B849-211898F2FC46}"/>
              </a:ext>
            </a:extLst>
          </p:cNvPr>
          <p:cNvSpPr txBox="1"/>
          <p:nvPr/>
        </p:nvSpPr>
        <p:spPr>
          <a:xfrm>
            <a:off x="5302654" y="914400"/>
            <a:ext cx="3973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</a:t>
            </a:r>
            <a:r>
              <a:rPr lang="en-GB" dirty="0" err="1"/>
              <a:t>hy</a:t>
            </a:r>
            <a:r>
              <a:rPr lang="en-GB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</a:t>
            </a:r>
            <a:r>
              <a:rPr lang="fi-FI" dirty="0" err="1"/>
              <a:t>context</a:t>
            </a:r>
            <a:r>
              <a:rPr lang="fi-FI" dirty="0"/>
              <a:t> (</a:t>
            </a:r>
            <a:r>
              <a:rPr lang="fi-FI" dirty="0" err="1"/>
              <a:t>street</a:t>
            </a:r>
            <a:r>
              <a:rPr lang="fi-FI" dirty="0"/>
              <a:t>, </a:t>
            </a:r>
            <a:r>
              <a:rPr lang="fi-FI" dirty="0" err="1"/>
              <a:t>forest</a:t>
            </a:r>
            <a:r>
              <a:rPr lang="fi-FI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More </a:t>
            </a:r>
            <a:r>
              <a:rPr lang="fi-FI" dirty="0" err="1"/>
              <a:t>exact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r>
              <a:rPr lang="fi-FI" dirty="0"/>
              <a:t> 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75CD316-98F5-4717-9270-C3C4074B31CB}"/>
              </a:ext>
            </a:extLst>
          </p:cNvPr>
          <p:cNvSpPr txBox="1"/>
          <p:nvPr/>
        </p:nvSpPr>
        <p:spPr>
          <a:xfrm>
            <a:off x="5521485" y="2543853"/>
            <a:ext cx="572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428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Experiments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Wild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204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calculation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4969162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0.020 m</a:t>
                </a:r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83.81 ⁰</a:t>
                </a:r>
              </a:p>
              <a:p>
                <a:pPr lvl="1"/>
                <a:endParaRPr lang="fi-FI" sz="900" dirty="0"/>
              </a:p>
            </p:txBody>
          </p:sp>
        </mc:Choice>
        <mc:Fallback xmlns="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1860587"/>
            <a:ext cx="2694141" cy="3129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060531" y="2997199"/>
            <a:ext cx="1913566" cy="1969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1609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373461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8638415" y="2160229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386753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261F9236-2DB9-4A51-B018-618F62D7E198}"/>
              </a:ext>
            </a:extLst>
          </p:cNvPr>
          <p:cNvSpPr/>
          <p:nvPr/>
        </p:nvSpPr>
        <p:spPr>
          <a:xfrm>
            <a:off x="9884510" y="201654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865979AC-9655-4C52-A690-5BD3A2160517}"/>
              </a:ext>
            </a:extLst>
          </p:cNvPr>
          <p:cNvSpPr/>
          <p:nvPr/>
        </p:nvSpPr>
        <p:spPr>
          <a:xfrm>
            <a:off x="6260145" y="2052042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FD771F28-2838-4563-91DA-C14C70E5E8A6}"/>
              </a:ext>
            </a:extLst>
          </p:cNvPr>
          <p:cNvSpPr/>
          <p:nvPr/>
        </p:nvSpPr>
        <p:spPr>
          <a:xfrm>
            <a:off x="7108570" y="3281576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C1A7FCB7-7BC2-43DF-8AA1-C3F5FBAF2BAC}"/>
              </a:ext>
            </a:extLst>
          </p:cNvPr>
          <p:cNvSpPr/>
          <p:nvPr/>
        </p:nvSpPr>
        <p:spPr>
          <a:xfrm>
            <a:off x="9264367" y="1185784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0BE5A7D-9D42-4867-A9E9-91E50678624A}"/>
              </a:ext>
            </a:extLst>
          </p:cNvPr>
          <p:cNvSpPr/>
          <p:nvPr/>
        </p:nvSpPr>
        <p:spPr>
          <a:xfrm>
            <a:off x="7575446" y="1072962"/>
            <a:ext cx="1476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Different</a:t>
            </a:r>
            <a:r>
              <a:rPr lang="fi-FI" sz="900" dirty="0"/>
              <a:t> </a:t>
            </a:r>
            <a:r>
              <a:rPr lang="fi-FI" sz="900" dirty="0" err="1"/>
              <a:t>locations</a:t>
            </a:r>
            <a:r>
              <a:rPr lang="fi-FI" sz="900" dirty="0"/>
              <a:t> and </a:t>
            </a:r>
            <a:r>
              <a:rPr lang="fi-FI" sz="900" dirty="0" err="1"/>
              <a:t>heights</a:t>
            </a:r>
            <a:endParaRPr lang="fi-FI" sz="900" dirty="0"/>
          </a:p>
        </p:txBody>
      </p:sp>
    </p:spTree>
    <p:extLst>
      <p:ext uri="{BB962C8B-B14F-4D97-AF65-F5344CB8AC3E}">
        <p14:creationId xmlns:p14="http://schemas.microsoft.com/office/powerpoint/2010/main" val="665233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Experiments In Wild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Velocities</a:t>
            </a:r>
            <a:r>
              <a:rPr lang="fi-FI" dirty="0"/>
              <a:t> (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car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4969162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5F0CE9FC-215B-4E24-BF8A-8FB7BACD6B0C}"/>
              </a:ext>
            </a:extLst>
          </p:cNvPr>
          <p:cNvCxnSpPr>
            <a:cxnSpLocks/>
          </p:cNvCxnSpPr>
          <p:nvPr/>
        </p:nvCxnSpPr>
        <p:spPr>
          <a:xfrm>
            <a:off x="7117017" y="1131453"/>
            <a:ext cx="1791855" cy="428105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orakulmio: Pyöristetyt kulmat 13">
            <a:extLst>
              <a:ext uri="{FF2B5EF4-FFF2-40B4-BE49-F238E27FC236}">
                <a16:creationId xmlns:a16="http://schemas.microsoft.com/office/drawing/2014/main" id="{EFDC3C98-CFFA-4BF4-98D4-744B7894A728}"/>
              </a:ext>
            </a:extLst>
          </p:cNvPr>
          <p:cNvSpPr/>
          <p:nvPr/>
        </p:nvSpPr>
        <p:spPr>
          <a:xfrm rot="3891927">
            <a:off x="7281754" y="1809590"/>
            <a:ext cx="363687" cy="221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5D46A82-A2E6-41E6-9D32-1B54AB5FE55A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7983495" y="3990184"/>
            <a:ext cx="283485" cy="10089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E11FB1DD-AF2C-4C47-BD10-0E0F5121D0B1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7983495" y="3271980"/>
            <a:ext cx="28653" cy="1794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9625237" y="4494683"/>
                <a:ext cx="256232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0.050 m</a:t>
                </a:r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39.49 ⁰</a:t>
                </a:r>
              </a:p>
              <a:p>
                <a:pPr lvl="1"/>
                <a:endParaRPr lang="fi-FI" sz="900" dirty="0"/>
              </a:p>
            </p:txBody>
          </p:sp>
        </mc:Choice>
        <mc:Fallback xmlns="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37" y="4494683"/>
                <a:ext cx="256232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2414913"/>
            <a:ext cx="1124647" cy="2575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750424" y="2348045"/>
            <a:ext cx="1223674" cy="26191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71CF6682-40E6-4E16-8204-9233742E5FCF}"/>
              </a:ext>
            </a:extLst>
          </p:cNvPr>
          <p:cNvCxnSpPr>
            <a:cxnSpLocks/>
          </p:cNvCxnSpPr>
          <p:nvPr/>
        </p:nvCxnSpPr>
        <p:spPr>
          <a:xfrm flipH="1" flipV="1">
            <a:off x="7668476" y="2414913"/>
            <a:ext cx="315021" cy="2563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uora yhdysviiva 34">
            <a:extLst>
              <a:ext uri="{FF2B5EF4-FFF2-40B4-BE49-F238E27FC236}">
                <a16:creationId xmlns:a16="http://schemas.microsoft.com/office/drawing/2014/main" id="{B5B969C9-FBCB-4DDC-B7BF-D487CC68E2B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7145670" y="1218358"/>
            <a:ext cx="837825" cy="37508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orakulmio 40">
            <a:extLst>
              <a:ext uri="{FF2B5EF4-FFF2-40B4-BE49-F238E27FC236}">
                <a16:creationId xmlns:a16="http://schemas.microsoft.com/office/drawing/2014/main" id="{2FECDED2-48F0-4419-8EAD-23060F1500B1}"/>
              </a:ext>
            </a:extLst>
          </p:cNvPr>
          <p:cNvSpPr/>
          <p:nvPr/>
        </p:nvSpPr>
        <p:spPr>
          <a:xfrm>
            <a:off x="7564582" y="1424715"/>
            <a:ext cx="1476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Car</a:t>
            </a:r>
            <a:r>
              <a:rPr lang="fi-FI" sz="900" dirty="0"/>
              <a:t> </a:t>
            </a:r>
            <a:r>
              <a:rPr lang="fi-FI" sz="900" dirty="0" err="1"/>
              <a:t>speeds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0</a:t>
            </a:r>
          </a:p>
          <a:p>
            <a:pPr lvl="1"/>
            <a:r>
              <a:rPr lang="fi-FI" sz="900" dirty="0"/>
              <a:t>20 km/h</a:t>
            </a:r>
          </a:p>
          <a:p>
            <a:pPr lvl="1"/>
            <a:r>
              <a:rPr lang="fi-FI" sz="900" dirty="0"/>
              <a:t>40 km/h</a:t>
            </a:r>
          </a:p>
          <a:p>
            <a:pPr lvl="1"/>
            <a:r>
              <a:rPr lang="fi-FI" sz="900" dirty="0"/>
              <a:t>60 km/h</a:t>
            </a:r>
          </a:p>
          <a:p>
            <a:pPr lvl="1"/>
            <a:r>
              <a:rPr lang="fi-FI" sz="900" dirty="0"/>
              <a:t>80 km/h</a:t>
            </a:r>
          </a:p>
        </p:txBody>
      </p:sp>
      <p:sp>
        <p:nvSpPr>
          <p:cNvPr id="42" name="Suorakulmio 41">
            <a:extLst>
              <a:ext uri="{FF2B5EF4-FFF2-40B4-BE49-F238E27FC236}">
                <a16:creationId xmlns:a16="http://schemas.microsoft.com/office/drawing/2014/main" id="{AE01E859-0BB2-49C8-A88B-BF3EA805E1D8}"/>
              </a:ext>
            </a:extLst>
          </p:cNvPr>
          <p:cNvSpPr/>
          <p:nvPr/>
        </p:nvSpPr>
        <p:spPr>
          <a:xfrm>
            <a:off x="5754106" y="2700129"/>
            <a:ext cx="147668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Distances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10 m</a:t>
            </a:r>
          </a:p>
          <a:p>
            <a:pPr lvl="1"/>
            <a:r>
              <a:rPr lang="fi-FI" sz="900" dirty="0"/>
              <a:t>20 m</a:t>
            </a:r>
          </a:p>
          <a:p>
            <a:pPr lvl="1"/>
            <a:r>
              <a:rPr lang="fi-FI" sz="900" dirty="0"/>
              <a:t>30 m</a:t>
            </a:r>
          </a:p>
          <a:p>
            <a:pPr lvl="1"/>
            <a:r>
              <a:rPr lang="fi-FI" sz="900" dirty="0"/>
              <a:t>40 m</a:t>
            </a:r>
          </a:p>
          <a:p>
            <a:pPr lvl="1"/>
            <a:r>
              <a:rPr lang="fi-FI" sz="900" dirty="0"/>
              <a:t>50 m</a:t>
            </a:r>
          </a:p>
          <a:p>
            <a:pPr lvl="1"/>
            <a:r>
              <a:rPr lang="fi-FI" sz="900" dirty="0"/>
              <a:t>60 m</a:t>
            </a:r>
          </a:p>
          <a:p>
            <a:pPr lvl="1"/>
            <a:r>
              <a:rPr lang="fi-FI" sz="900" dirty="0"/>
              <a:t>70 m</a:t>
            </a:r>
          </a:p>
          <a:p>
            <a:pPr lvl="1"/>
            <a:r>
              <a:rPr lang="fi-FI" sz="900" dirty="0"/>
              <a:t>80 m</a:t>
            </a:r>
          </a:p>
          <a:p>
            <a:pPr lvl="1"/>
            <a:r>
              <a:rPr lang="fi-FI" sz="900" dirty="0"/>
              <a:t>90 m</a:t>
            </a:r>
          </a:p>
          <a:p>
            <a:pPr lvl="1"/>
            <a:r>
              <a:rPr lang="fi-FI" sz="900" dirty="0"/>
              <a:t>100 m</a:t>
            </a:r>
          </a:p>
        </p:txBody>
      </p: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1609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373461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7958303" y="3200135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386753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348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AECDF277-66FE-477D-8972-194E761AF46F}"/>
              </a:ext>
            </a:extLst>
          </p:cNvPr>
          <p:cNvSpPr txBox="1"/>
          <p:nvPr/>
        </p:nvSpPr>
        <p:spPr>
          <a:xfrm>
            <a:off x="6475822" y="1530320"/>
            <a:ext cx="333432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Contents</a:t>
            </a:r>
            <a:r>
              <a:rPr lang="fi-FI" sz="1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Abstract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Introduction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Related</a:t>
            </a:r>
            <a:r>
              <a:rPr lang="fi-FI" sz="1400" dirty="0"/>
              <a:t> </a:t>
            </a:r>
            <a:r>
              <a:rPr lang="fi-FI" sz="1400" dirty="0" err="1"/>
              <a:t>work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Our</a:t>
            </a:r>
            <a:r>
              <a:rPr lang="fi-FI" sz="1400" dirty="0"/>
              <a:t> </a:t>
            </a:r>
            <a:r>
              <a:rPr lang="fi-FI" sz="1400" dirty="0" err="1"/>
              <a:t>approach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Definitions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Detection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Matching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Pattern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Estimation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3D </a:t>
            </a:r>
            <a:r>
              <a:rPr lang="fi-FI" sz="1400" dirty="0" err="1"/>
              <a:t>Projection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Prediction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Collision</a:t>
            </a:r>
            <a:r>
              <a:rPr lang="fi-FI" sz="1400" dirty="0"/>
              <a:t> </a:t>
            </a:r>
            <a:r>
              <a:rPr lang="fi-FI" sz="1400" dirty="0" err="1"/>
              <a:t>Detection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Experiments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Evaluation </a:t>
            </a:r>
            <a:r>
              <a:rPr lang="fi-FI" sz="1400" dirty="0" err="1"/>
              <a:t>metric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Dataset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Results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Other</a:t>
            </a:r>
            <a:r>
              <a:rPr lang="fi-FI" sz="1400" dirty="0"/>
              <a:t> </a:t>
            </a:r>
            <a:r>
              <a:rPr lang="fi-FI" sz="1400" dirty="0" err="1"/>
              <a:t>experiments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Conclusion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32A3C98-2313-4A3C-90C0-5C6818F73F01}"/>
              </a:ext>
            </a:extLst>
          </p:cNvPr>
          <p:cNvSpPr txBox="1"/>
          <p:nvPr/>
        </p:nvSpPr>
        <p:spPr>
          <a:xfrm>
            <a:off x="5172364" y="424872"/>
            <a:ext cx="617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r>
              <a:rPr lang="fi-FI" dirty="0"/>
              <a:t>: </a:t>
            </a:r>
            <a:r>
              <a:rPr lang="fi-FI" dirty="0" err="1"/>
              <a:t>Estimating</a:t>
            </a:r>
            <a:r>
              <a:rPr lang="fi-FI" dirty="0"/>
              <a:t> Object </a:t>
            </a:r>
            <a:r>
              <a:rPr lang="fi-FI" dirty="0" err="1"/>
              <a:t>Locations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 err="1"/>
              <a:t>Velocities</a:t>
            </a:r>
            <a:r>
              <a:rPr lang="fi-FI" dirty="0"/>
              <a:t> and </a:t>
            </a:r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Probabilities</a:t>
            </a:r>
            <a:r>
              <a:rPr lang="fi-FI" dirty="0"/>
              <a:t> Using Object </a:t>
            </a:r>
            <a:r>
              <a:rPr lang="fi-FI" dirty="0" err="1"/>
              <a:t>Detection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8133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7B175C-FD88-485F-8283-5D380BAEC9E1}"/>
              </a:ext>
            </a:extLst>
          </p:cNvPr>
          <p:cNvSpPr txBox="1"/>
          <p:nvPr/>
        </p:nvSpPr>
        <p:spPr>
          <a:xfrm>
            <a:off x="5281132" y="3846794"/>
            <a:ext cx="5953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fi-FI" dirty="0"/>
          </a:p>
          <a:p>
            <a:r>
              <a:rPr lang="fi-FI" dirty="0" err="1"/>
              <a:t>Where</a:t>
            </a:r>
            <a:r>
              <a:rPr lang="fi-FI" dirty="0"/>
              <a:t> to </a:t>
            </a:r>
            <a:r>
              <a:rPr lang="fi-FI" dirty="0" err="1"/>
              <a:t>publish</a:t>
            </a:r>
            <a:r>
              <a:rPr lang="fi-FI" dirty="0"/>
              <a:t>?</a:t>
            </a:r>
            <a:br>
              <a:rPr lang="fi-FI" dirty="0"/>
            </a:b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CVPR 2019 (6/2019, Long Beach, deadline 11/2018)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ICCV 2019 (29.10.-3.11.2019, </a:t>
            </a:r>
            <a:r>
              <a:rPr lang="fi-FI" dirty="0" err="1"/>
              <a:t>Seoul</a:t>
            </a:r>
            <a:r>
              <a:rPr lang="fi-FI" dirty="0"/>
              <a:t>, deadline 1/2019)</a:t>
            </a:r>
          </a:p>
          <a:p>
            <a:endParaRPr lang="fi-FI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F0C988BF-B93D-447B-8442-2FB37CFC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056" y="600289"/>
            <a:ext cx="6143085" cy="2744696"/>
          </a:xfrm>
          <a:prstGeom prst="rect">
            <a:avLst/>
          </a:prstGeom>
        </p:spPr>
      </p:pic>
      <p:sp>
        <p:nvSpPr>
          <p:cNvPr id="4" name="Ellipsi 3">
            <a:extLst>
              <a:ext uri="{FF2B5EF4-FFF2-40B4-BE49-F238E27FC236}">
                <a16:creationId xmlns:a16="http://schemas.microsoft.com/office/drawing/2014/main" id="{1C79BA61-8EA9-4F75-A75A-DF620E92E4DC}"/>
              </a:ext>
            </a:extLst>
          </p:cNvPr>
          <p:cNvSpPr/>
          <p:nvPr/>
        </p:nvSpPr>
        <p:spPr>
          <a:xfrm>
            <a:off x="6392985" y="321177"/>
            <a:ext cx="2407138" cy="15154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53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 Captioning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A965DEC4-5BF9-40F9-89C8-797E905556AE}"/>
              </a:ext>
            </a:extLst>
          </p:cNvPr>
          <p:cNvSpPr txBox="1"/>
          <p:nvPr/>
        </p:nvSpPr>
        <p:spPr>
          <a:xfrm>
            <a:off x="5083823" y="321177"/>
            <a:ext cx="5724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</a:p>
          <a:p>
            <a:r>
              <a:rPr lang="fi-FI" dirty="0" err="1"/>
              <a:t>Transfer</a:t>
            </a:r>
            <a:r>
              <a:rPr lang="fi-FI" dirty="0"/>
              <a:t>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Which</a:t>
            </a:r>
            <a:r>
              <a:rPr lang="fi-FI" dirty="0"/>
              <a:t> dataset?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621EADE6-D049-4FF8-AE16-3693F0B3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76" y="1867349"/>
            <a:ext cx="5584698" cy="32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47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 Question Answering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B72A7EB-777B-4232-A0D3-F6B4D9EC0B9C}"/>
              </a:ext>
            </a:extLst>
          </p:cNvPr>
          <p:cNvSpPr txBox="1"/>
          <p:nvPr/>
        </p:nvSpPr>
        <p:spPr>
          <a:xfrm>
            <a:off x="5146347" y="268069"/>
            <a:ext cx="5724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</a:p>
          <a:p>
            <a:r>
              <a:rPr lang="fi-FI" dirty="0" err="1"/>
              <a:t>Transfer</a:t>
            </a:r>
            <a:r>
              <a:rPr lang="fi-FI" dirty="0"/>
              <a:t>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Which</a:t>
            </a:r>
            <a:r>
              <a:rPr lang="fi-FI" dirty="0"/>
              <a:t> dataset?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1D71A549-6FAF-4B61-A21B-597D34420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7" y="2062417"/>
            <a:ext cx="6810375" cy="1847850"/>
          </a:xfrm>
          <a:prstGeom prst="rect">
            <a:avLst/>
          </a:prstGeom>
        </p:spPr>
      </p:pic>
      <p:sp>
        <p:nvSpPr>
          <p:cNvPr id="2" name="Ellipsi 1">
            <a:extLst>
              <a:ext uri="{FF2B5EF4-FFF2-40B4-BE49-F238E27FC236}">
                <a16:creationId xmlns:a16="http://schemas.microsoft.com/office/drawing/2014/main" id="{747986F1-66EA-4E1D-882B-2E2ABD3FF4F6}"/>
              </a:ext>
            </a:extLst>
          </p:cNvPr>
          <p:cNvSpPr/>
          <p:nvPr/>
        </p:nvSpPr>
        <p:spPr>
          <a:xfrm>
            <a:off x="5146347" y="3232727"/>
            <a:ext cx="1356053" cy="4248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87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 Composition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307880-834E-42AB-99A4-7FE74984E4FC}"/>
              </a:ext>
            </a:extLst>
          </p:cNvPr>
          <p:cNvSpPr txBox="1"/>
          <p:nvPr/>
        </p:nvSpPr>
        <p:spPr>
          <a:xfrm flipH="1">
            <a:off x="8103381" y="2720927"/>
            <a:ext cx="282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/>
              <a:t>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48090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Discussion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6BB30F7A-5F1A-4DE8-836D-D8A2D0BA3F2D}"/>
              </a:ext>
            </a:extLst>
          </p:cNvPr>
          <p:cNvSpPr txBox="1"/>
          <p:nvPr/>
        </p:nvSpPr>
        <p:spPr>
          <a:xfrm>
            <a:off x="6192216" y="2597184"/>
            <a:ext cx="2492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Activity </a:t>
            </a:r>
            <a:r>
              <a:rPr lang="fi-FI" dirty="0" err="1"/>
              <a:t>recognition</a:t>
            </a:r>
            <a:r>
              <a:rPr lang="fi-FI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Emotion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80159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B06F47B-B324-40F0-8786-0B06F2BB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721" y="242454"/>
            <a:ext cx="6736101" cy="4976091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B8C29DDC-7778-48F9-B603-158EB3D86412}"/>
              </a:ext>
            </a:extLst>
          </p:cNvPr>
          <p:cNvSpPr txBox="1"/>
          <p:nvPr/>
        </p:nvSpPr>
        <p:spPr>
          <a:xfrm>
            <a:off x="4984359" y="5376985"/>
            <a:ext cx="253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Christoffer </a:t>
            </a:r>
            <a:r>
              <a:rPr lang="fi-FI" sz="1200" dirty="0" err="1"/>
              <a:t>Manning</a:t>
            </a:r>
            <a:r>
              <a:rPr lang="fi-FI" sz="1200" dirty="0"/>
              <a:t> &amp; Richard </a:t>
            </a:r>
            <a:r>
              <a:rPr lang="fi-FI" sz="1200" dirty="0" err="1"/>
              <a:t>Socher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072625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8D5050E-32A3-43B9-9324-03B1F1D0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48" y="243898"/>
            <a:ext cx="3481593" cy="4180321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DDE8FF7-BE4E-4AE2-9556-877BB21A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41" y="155426"/>
            <a:ext cx="3488542" cy="291104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93548BC7-41DA-48A7-90E5-8714E99F0E48}"/>
              </a:ext>
            </a:extLst>
          </p:cNvPr>
          <p:cNvSpPr txBox="1"/>
          <p:nvPr/>
        </p:nvSpPr>
        <p:spPr>
          <a:xfrm>
            <a:off x="4987348" y="5752123"/>
            <a:ext cx="2994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Goodfellow</a:t>
            </a:r>
            <a:r>
              <a:rPr lang="fi-FI" sz="1200" dirty="0"/>
              <a:t>, </a:t>
            </a:r>
            <a:r>
              <a:rPr lang="fi-FI" sz="1200" dirty="0" err="1"/>
              <a:t>Bengio</a:t>
            </a:r>
            <a:r>
              <a:rPr lang="fi-FI" sz="1200" dirty="0"/>
              <a:t>, </a:t>
            </a:r>
            <a:r>
              <a:rPr lang="fi-FI" sz="1200" dirty="0" err="1"/>
              <a:t>Courville</a:t>
            </a:r>
            <a:r>
              <a:rPr lang="fi-FI" sz="1200" dirty="0"/>
              <a:t>: Deep Learning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3183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8356</TotalTime>
  <Words>2389</Words>
  <Application>Microsoft Office PowerPoint</Application>
  <PresentationFormat>Laajakuva</PresentationFormat>
  <Paragraphs>551</Paragraphs>
  <Slides>80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Office-teema</vt:lpstr>
      <vt:lpstr>Image-Based Situation Awareness Audit 28.2.2018</vt:lpstr>
      <vt:lpstr>Previous Audit 11.1.2018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Discussion</vt:lpstr>
      <vt:lpstr>PowerPoint-esitys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1067</cp:revision>
  <dcterms:created xsi:type="dcterms:W3CDTF">2017-12-07T08:30:07Z</dcterms:created>
  <dcterms:modified xsi:type="dcterms:W3CDTF">2018-02-16T09:30:15Z</dcterms:modified>
</cp:coreProperties>
</file>